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4"/>
  </p:notesMasterIdLst>
  <p:handoutMasterIdLst>
    <p:handoutMasterId r:id="rId15"/>
  </p:handoutMasterIdLst>
  <p:sldIdLst>
    <p:sldId id="256" r:id="rId5"/>
    <p:sldId id="258" r:id="rId6"/>
    <p:sldId id="265" r:id="rId7"/>
    <p:sldId id="257" r:id="rId8"/>
    <p:sldId id="260" r:id="rId9"/>
    <p:sldId id="261" r:id="rId10"/>
    <p:sldId id="262" r:id="rId11"/>
    <p:sldId id="264" r:id="rId12"/>
    <p:sldId id="263" r:id="rId13"/>
  </p:sldIdLst>
  <p:sldSz cx="6858000" cy="9906000" type="A4"/>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46" d="100"/>
          <a:sy n="46" d="100"/>
        </p:scale>
        <p:origin x="2212" y="52"/>
      </p:cViewPr>
      <p:guideLst>
        <p:guide orient="horz" pos="3120"/>
        <p:guide pos="216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1" d="100"/>
          <a:sy n="51" d="100"/>
        </p:scale>
        <p:origin x="3000"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551845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4958" cy="498395"/>
          </a:xfrm>
          <a:prstGeom prst="rect">
            <a:avLst/>
          </a:prstGeom>
        </p:spPr>
        <p:txBody>
          <a:bodyPr vert="horz" lIns="91440" tIns="45720" rIns="91440" bIns="45720" rtlCol="0"/>
          <a:lstStyle>
            <a:lvl1pPr algn="l">
              <a:defRPr sz="1200">
                <a:latin typeface="Calibri Light" panose="020F0302020204030204" pitchFamily="34" charset="0"/>
              </a:defRPr>
            </a:lvl1pPr>
          </a:lstStyle>
          <a:p>
            <a:endParaRPr lang="en-GB" dirty="0"/>
          </a:p>
        </p:txBody>
      </p:sp>
      <p:sp>
        <p:nvSpPr>
          <p:cNvPr id="3" name="Date Placeholder 2"/>
          <p:cNvSpPr>
            <a:spLocks noGrp="1"/>
          </p:cNvSpPr>
          <p:nvPr>
            <p:ph type="dt" idx="1"/>
          </p:nvPr>
        </p:nvSpPr>
        <p:spPr>
          <a:xfrm>
            <a:off x="3851098" y="1"/>
            <a:ext cx="2944958" cy="498395"/>
          </a:xfrm>
          <a:prstGeom prst="rect">
            <a:avLst/>
          </a:prstGeom>
        </p:spPr>
        <p:txBody>
          <a:bodyPr vert="horz" lIns="91440" tIns="45720" rIns="91440" bIns="45720" rtlCol="0"/>
          <a:lstStyle>
            <a:lvl1pPr algn="r">
              <a:defRPr sz="1200">
                <a:latin typeface="Calibri Light" panose="020F0302020204030204" pitchFamily="34" charset="0"/>
              </a:defRPr>
            </a:lvl1pPr>
          </a:lstStyle>
          <a:p>
            <a:fld id="{0A5E9298-5C47-40AF-AAB1-78B817CEAE18}" type="datetimeFigureOut">
              <a:rPr lang="en-GB" smtClean="0"/>
              <a:pPr/>
              <a:t>18/06/2024</a:t>
            </a:fld>
            <a:endParaRPr lang="en-GB" dirty="0"/>
          </a:p>
        </p:txBody>
      </p:sp>
      <p:sp>
        <p:nvSpPr>
          <p:cNvPr id="4" name="Slide Image Placehold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606" y="4777612"/>
            <a:ext cx="5438464" cy="3907800"/>
          </a:xfrm>
          <a:prstGeom prst="rect">
            <a:avLst/>
          </a:prstGeom>
        </p:spPr>
        <p:txBody>
          <a:bodyPr vert="horz" lIns="91440" tIns="45720" rIns="91440" bIns="45720"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0" y="9428243"/>
            <a:ext cx="2944958" cy="498395"/>
          </a:xfrm>
          <a:prstGeom prst="rect">
            <a:avLst/>
          </a:prstGeom>
        </p:spPr>
        <p:txBody>
          <a:bodyPr vert="horz" lIns="91440" tIns="45720" rIns="91440" bIns="45720" rtlCol="0" anchor="b"/>
          <a:lstStyle>
            <a:lvl1pPr algn="l">
              <a:defRPr sz="1200">
                <a:latin typeface="Calibri Light" panose="020F0302020204030204" pitchFamily="34" charset="0"/>
              </a:defRPr>
            </a:lvl1pPr>
          </a:lstStyle>
          <a:p>
            <a:endParaRPr lang="en-GB" dirty="0"/>
          </a:p>
        </p:txBody>
      </p:sp>
      <p:sp>
        <p:nvSpPr>
          <p:cNvPr id="7" name="Slide Number Placeholder 6"/>
          <p:cNvSpPr>
            <a:spLocks noGrp="1"/>
          </p:cNvSpPr>
          <p:nvPr>
            <p:ph type="sldNum" sz="quarter" idx="5"/>
          </p:nvPr>
        </p:nvSpPr>
        <p:spPr>
          <a:xfrm>
            <a:off x="3851098" y="9428243"/>
            <a:ext cx="2944958" cy="498395"/>
          </a:xfrm>
          <a:prstGeom prst="rect">
            <a:avLst/>
          </a:prstGeom>
        </p:spPr>
        <p:txBody>
          <a:bodyPr vert="horz" lIns="91440" tIns="45720" rIns="91440" bIns="45720" rtlCol="0" anchor="b"/>
          <a:lstStyle>
            <a:lvl1pPr algn="r">
              <a:defRPr sz="1200">
                <a:latin typeface="Calibri Light" panose="020F0302020204030204" pitchFamily="34" charset="0"/>
              </a:defRPr>
            </a:lvl1pPr>
          </a:lstStyle>
          <a:p>
            <a:fld id="{9378770E-104B-4BFF-93AB-B882814A9193}" type="slidenum">
              <a:rPr lang="en-GB" smtClean="0"/>
              <a:pPr/>
              <a:t>‹#›</a:t>
            </a:fld>
            <a:endParaRPr lang="en-GB" dirty="0"/>
          </a:p>
        </p:txBody>
      </p:sp>
    </p:spTree>
    <p:extLst>
      <p:ext uri="{BB962C8B-B14F-4D97-AF65-F5344CB8AC3E}">
        <p14:creationId xmlns:p14="http://schemas.microsoft.com/office/powerpoint/2010/main" val="371047155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Calibri Light" panose="020F0302020204030204" pitchFamily="34" charset="0"/>
        <a:ea typeface="+mn-ea"/>
        <a:cs typeface="+mn-cs"/>
      </a:defRPr>
    </a:lvl1pPr>
    <a:lvl2pPr marL="457200" algn="l" defTabSz="914400" rtl="0" eaLnBrk="1" latinLnBrk="0" hangingPunct="1">
      <a:defRPr sz="1200" kern="1200">
        <a:solidFill>
          <a:schemeClr val="tx1"/>
        </a:solidFill>
        <a:latin typeface="Calibri Light" panose="020F0302020204030204" pitchFamily="34" charset="0"/>
        <a:ea typeface="+mn-ea"/>
        <a:cs typeface="+mn-cs"/>
      </a:defRPr>
    </a:lvl2pPr>
    <a:lvl3pPr marL="914400" algn="l" defTabSz="914400" rtl="0" eaLnBrk="1" latinLnBrk="0" hangingPunct="1">
      <a:defRPr sz="1200" kern="1200">
        <a:solidFill>
          <a:schemeClr val="tx1"/>
        </a:solidFill>
        <a:latin typeface="Calibri Light" panose="020F0302020204030204" pitchFamily="34" charset="0"/>
        <a:ea typeface="+mn-ea"/>
        <a:cs typeface="+mn-cs"/>
      </a:defRPr>
    </a:lvl3pPr>
    <a:lvl4pPr marL="1371600" algn="l" defTabSz="914400" rtl="0" eaLnBrk="1" latinLnBrk="0" hangingPunct="1">
      <a:defRPr sz="1200" kern="1200">
        <a:solidFill>
          <a:schemeClr val="tx1"/>
        </a:solidFill>
        <a:latin typeface="Calibri Light" panose="020F0302020204030204" pitchFamily="34" charset="0"/>
        <a:ea typeface="+mn-ea"/>
        <a:cs typeface="+mn-cs"/>
      </a:defRPr>
    </a:lvl4pPr>
    <a:lvl5pPr marL="1828800" algn="l" defTabSz="914400" rtl="0" eaLnBrk="1" latinLnBrk="0" hangingPunct="1">
      <a:defRPr sz="1200" kern="1200">
        <a:solidFill>
          <a:schemeClr val="tx1"/>
        </a:solidFill>
        <a:latin typeface="Calibri Light" panose="020F030202020403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2"/>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71FEC6-62C0-40E1-8B68-9946EA5BE61B}" type="slidenum">
              <a:rPr lang="en-GB" smtClean="0"/>
              <a:t>‹#›</a:t>
            </a:fld>
            <a:endParaRPr lang="en-GB"/>
          </a:p>
        </p:txBody>
      </p:sp>
    </p:spTree>
    <p:extLst>
      <p:ext uri="{BB962C8B-B14F-4D97-AF65-F5344CB8AC3E}">
        <p14:creationId xmlns:p14="http://schemas.microsoft.com/office/powerpoint/2010/main" val="724705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71FEC6-62C0-40E1-8B68-9946EA5BE61B}" type="slidenum">
              <a:rPr lang="en-GB" smtClean="0"/>
              <a:t>‹#›</a:t>
            </a:fld>
            <a:endParaRPr lang="en-GB"/>
          </a:p>
        </p:txBody>
      </p:sp>
    </p:spTree>
    <p:extLst>
      <p:ext uri="{BB962C8B-B14F-4D97-AF65-F5344CB8AC3E}">
        <p14:creationId xmlns:p14="http://schemas.microsoft.com/office/powerpoint/2010/main" val="2373694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0"/>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0"/>
            <a:ext cx="4514850" cy="84522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71FEC6-62C0-40E1-8B68-9946EA5BE61B}" type="slidenum">
              <a:rPr lang="en-GB" smtClean="0"/>
              <a:t>‹#›</a:t>
            </a:fld>
            <a:endParaRPr lang="en-GB"/>
          </a:p>
        </p:txBody>
      </p:sp>
    </p:spTree>
    <p:extLst>
      <p:ext uri="{BB962C8B-B14F-4D97-AF65-F5344CB8AC3E}">
        <p14:creationId xmlns:p14="http://schemas.microsoft.com/office/powerpoint/2010/main" val="1018728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2936" y="1277938"/>
            <a:ext cx="3662164" cy="1800200"/>
          </a:xfrm>
        </p:spPr>
        <p:style>
          <a:lnRef idx="2">
            <a:schemeClr val="dk1"/>
          </a:lnRef>
          <a:fillRef idx="1">
            <a:schemeClr val="lt1"/>
          </a:fillRef>
          <a:effectRef idx="0">
            <a:schemeClr val="dk1"/>
          </a:effectRef>
          <a:fontRef idx="minor">
            <a:schemeClr val="dk1"/>
          </a:fontRef>
        </p:style>
        <p:txBody>
          <a:bodyPr>
            <a:normAutofit/>
          </a:bodyPr>
          <a:lstStyle>
            <a:lvl1pPr>
              <a:defRPr sz="1200">
                <a:latin typeface="Calibri Light" panose="020F0302020204030204" pitchFamily="34" charset="0"/>
              </a:defRPr>
            </a:lvl1pPr>
            <a:lvl2pPr>
              <a:defRPr sz="1800">
                <a:latin typeface="Calibri Light" panose="020F0302020204030204" pitchFamily="34" charset="0"/>
              </a:defRPr>
            </a:lvl2pPr>
            <a:lvl3pPr>
              <a:defRPr sz="1400">
                <a:latin typeface="Calibri Light" panose="020F0302020204030204" pitchFamily="34" charset="0"/>
              </a:defRPr>
            </a:lvl3pPr>
            <a:lvl4pPr>
              <a:defRPr sz="1200">
                <a:latin typeface="Calibri Light" panose="020F0302020204030204" pitchFamily="34" charset="0"/>
              </a:defRPr>
            </a:lvl4pPr>
            <a:lvl5pPr>
              <a:defRPr sz="1200">
                <a:latin typeface="Calibri Light" panose="020F03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0" name="Content Placeholder 19">
            <a:extLst>
              <a:ext uri="{FF2B5EF4-FFF2-40B4-BE49-F238E27FC236}">
                <a16:creationId xmlns:a16="http://schemas.microsoft.com/office/drawing/2014/main" id="{DDB3C4A4-64DA-4C3C-9040-E60793C6145A}"/>
              </a:ext>
            </a:extLst>
          </p:cNvPr>
          <p:cNvSpPr>
            <a:spLocks noGrp="1"/>
          </p:cNvSpPr>
          <p:nvPr>
            <p:ph sz="quarter" idx="11"/>
          </p:nvPr>
        </p:nvSpPr>
        <p:spPr>
          <a:xfrm>
            <a:off x="2852936" y="3298979"/>
            <a:ext cx="3664722" cy="357877"/>
          </a:xfrm>
        </p:spPr>
        <p:style>
          <a:lnRef idx="1">
            <a:schemeClr val="accent6"/>
          </a:lnRef>
          <a:fillRef idx="2">
            <a:schemeClr val="accent6"/>
          </a:fillRef>
          <a:effectRef idx="1">
            <a:schemeClr val="accent6"/>
          </a:effectRef>
          <a:fontRef idx="minor">
            <a:schemeClr val="dk1"/>
          </a:fontRef>
        </p:style>
        <p:txBody>
          <a:bodyPr>
            <a:noAutofit/>
          </a:bodyPr>
          <a:lstStyle>
            <a:lvl1pPr marL="0" indent="0">
              <a:buNone/>
              <a:defRPr sz="1200">
                <a:latin typeface="Calibri Light" panose="020F0302020204030204" pitchFamily="34" charset="0"/>
              </a:defRPr>
            </a:lvl1pPr>
            <a:lvl2pPr marL="660380" indent="0">
              <a:buNone/>
              <a:defRPr sz="1200">
                <a:latin typeface="Calibri Light" panose="020F0302020204030204" pitchFamily="34" charset="0"/>
              </a:defRPr>
            </a:lvl2pPr>
            <a:lvl3pPr marL="1320759" indent="0">
              <a:buNone/>
              <a:defRPr sz="1200">
                <a:latin typeface="Calibri Light" panose="020F0302020204030204" pitchFamily="34" charset="0"/>
              </a:defRPr>
            </a:lvl3pPr>
            <a:lvl4pPr marL="1981139" indent="0">
              <a:buNone/>
              <a:defRPr sz="1200">
                <a:latin typeface="Calibri Light" panose="020F0302020204030204" pitchFamily="34" charset="0"/>
              </a:defRPr>
            </a:lvl4pPr>
            <a:lvl5pPr marL="2641519" indent="0">
              <a:buNone/>
              <a:defRPr sz="1200">
                <a:latin typeface="Calibri Light" panose="020F03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3" name="Content Placeholder 21">
            <a:extLst>
              <a:ext uri="{FF2B5EF4-FFF2-40B4-BE49-F238E27FC236}">
                <a16:creationId xmlns:a16="http://schemas.microsoft.com/office/drawing/2014/main" id="{0837DF8D-1517-4B2F-BD05-AD470A67DBED}"/>
              </a:ext>
            </a:extLst>
          </p:cNvPr>
          <p:cNvSpPr>
            <a:spLocks noGrp="1"/>
          </p:cNvSpPr>
          <p:nvPr>
            <p:ph sz="quarter" idx="13"/>
          </p:nvPr>
        </p:nvSpPr>
        <p:spPr>
          <a:xfrm>
            <a:off x="310902" y="365384"/>
            <a:ext cx="6172200" cy="802134"/>
          </a:xfrm>
          <a:noFill/>
        </p:spPr>
        <p:style>
          <a:lnRef idx="2">
            <a:schemeClr val="accent6"/>
          </a:lnRef>
          <a:fillRef idx="1">
            <a:schemeClr val="lt1"/>
          </a:fillRef>
          <a:effectRef idx="0">
            <a:schemeClr val="accent6"/>
          </a:effectRef>
          <a:fontRef idx="minor">
            <a:schemeClr val="dk1"/>
          </a:fontRef>
        </p:style>
        <p:txBody>
          <a:bodyPr anchor="ctr"/>
          <a:lstStyle>
            <a:lvl1pPr marL="0" indent="0">
              <a:buNone/>
              <a:defRPr sz="2000" b="1">
                <a:solidFill>
                  <a:schemeClr val="tx1"/>
                </a:solidFill>
                <a:effectLst>
                  <a:outerShdw blurRad="38100" dist="38100" dir="2700000" algn="tl">
                    <a:srgbClr val="000000">
                      <a:alpha val="43137"/>
                    </a:srgbClr>
                  </a:outerShdw>
                </a:effectLst>
                <a:latin typeface="Calibri Light" panose="020F0302020204030204" pitchFamily="34" charset="0"/>
              </a:defRPr>
            </a:lvl1pPr>
            <a:lvl2pPr marL="660380" indent="0">
              <a:buNone/>
              <a:defRPr b="1">
                <a:solidFill>
                  <a:schemeClr val="accent6"/>
                </a:solidFill>
                <a:effectLst>
                  <a:outerShdw blurRad="38100" dist="38100" dir="2700000" algn="tl">
                    <a:srgbClr val="000000">
                      <a:alpha val="43137"/>
                    </a:srgbClr>
                  </a:outerShdw>
                </a:effectLst>
              </a:defRPr>
            </a:lvl2pPr>
            <a:lvl3pPr marL="1320759" indent="0">
              <a:buNone/>
              <a:defRPr b="1">
                <a:solidFill>
                  <a:schemeClr val="accent6"/>
                </a:solidFill>
                <a:effectLst>
                  <a:outerShdw blurRad="38100" dist="38100" dir="2700000" algn="tl">
                    <a:srgbClr val="000000">
                      <a:alpha val="43137"/>
                    </a:srgbClr>
                  </a:outerShdw>
                </a:effectLst>
              </a:defRPr>
            </a:lvl3pPr>
            <a:lvl4pPr marL="1981139" indent="0">
              <a:buNone/>
              <a:defRPr b="1">
                <a:solidFill>
                  <a:schemeClr val="accent6"/>
                </a:solidFill>
                <a:effectLst>
                  <a:outerShdw blurRad="38100" dist="38100" dir="2700000" algn="tl">
                    <a:srgbClr val="000000">
                      <a:alpha val="43137"/>
                    </a:srgbClr>
                  </a:outerShdw>
                </a:effectLst>
              </a:defRPr>
            </a:lvl4pPr>
            <a:lvl5pPr marL="2641519" indent="0">
              <a:buNone/>
              <a:defRPr b="1">
                <a:solidFill>
                  <a:schemeClr val="accent6"/>
                </a:solidFill>
                <a:effectLst>
                  <a:outerShdw blurRad="38100" dist="38100" dir="2700000" algn="tl">
                    <a:srgbClr val="000000">
                      <a:alpha val="43137"/>
                    </a:srgbClr>
                  </a:outerShdw>
                </a:effectLst>
              </a:defRPr>
            </a:lvl5pPr>
          </a:lstStyle>
          <a:p>
            <a:pPr lvl="0"/>
            <a:r>
              <a:rPr lang="en-US" dirty="0"/>
              <a:t>Edit Master text styles</a:t>
            </a:r>
          </a:p>
        </p:txBody>
      </p:sp>
      <p:sp>
        <p:nvSpPr>
          <p:cNvPr id="24" name="Content Placeholder 2">
            <a:extLst>
              <a:ext uri="{FF2B5EF4-FFF2-40B4-BE49-F238E27FC236}">
                <a16:creationId xmlns:a16="http://schemas.microsoft.com/office/drawing/2014/main" id="{E2F61B38-D669-4EAA-A673-99D3DF18B93A}"/>
              </a:ext>
            </a:extLst>
          </p:cNvPr>
          <p:cNvSpPr>
            <a:spLocks noGrp="1"/>
          </p:cNvSpPr>
          <p:nvPr>
            <p:ph idx="14"/>
          </p:nvPr>
        </p:nvSpPr>
        <p:spPr>
          <a:xfrm>
            <a:off x="2820938" y="6249144"/>
            <a:ext cx="3662164" cy="1800200"/>
          </a:xfrm>
        </p:spPr>
        <p:style>
          <a:lnRef idx="1">
            <a:schemeClr val="accent6"/>
          </a:lnRef>
          <a:fillRef idx="2">
            <a:schemeClr val="accent6"/>
          </a:fillRef>
          <a:effectRef idx="1">
            <a:schemeClr val="accent6"/>
          </a:effectRef>
          <a:fontRef idx="minor">
            <a:schemeClr val="dk1"/>
          </a:fontRef>
        </p:style>
        <p:txBody>
          <a:bodyPr>
            <a:normAutofit/>
          </a:bodyPr>
          <a:lstStyle>
            <a:lvl1pPr>
              <a:defRPr sz="1200">
                <a:latin typeface="Calibri Light" panose="020F0302020204030204" pitchFamily="34" charset="0"/>
              </a:defRPr>
            </a:lvl1pPr>
            <a:lvl2pPr>
              <a:defRPr sz="1800">
                <a:latin typeface="Calibri Light" panose="020F0302020204030204" pitchFamily="34" charset="0"/>
              </a:defRPr>
            </a:lvl2pPr>
            <a:lvl3pPr>
              <a:defRPr sz="1400">
                <a:latin typeface="Calibri Light" panose="020F0302020204030204" pitchFamily="34" charset="0"/>
              </a:defRPr>
            </a:lvl3pPr>
            <a:lvl4pPr>
              <a:defRPr sz="1200">
                <a:latin typeface="Calibri Light" panose="020F0302020204030204" pitchFamily="34" charset="0"/>
              </a:defRPr>
            </a:lvl4pPr>
            <a:lvl5pPr>
              <a:defRPr sz="1200">
                <a:latin typeface="Calibri Light" panose="020F03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5" name="Content Placeholder 19">
            <a:extLst>
              <a:ext uri="{FF2B5EF4-FFF2-40B4-BE49-F238E27FC236}">
                <a16:creationId xmlns:a16="http://schemas.microsoft.com/office/drawing/2014/main" id="{4EE01852-9995-4F1B-A53D-3D14210ABA17}"/>
              </a:ext>
            </a:extLst>
          </p:cNvPr>
          <p:cNvSpPr>
            <a:spLocks noGrp="1"/>
          </p:cNvSpPr>
          <p:nvPr>
            <p:ph sz="quarter" idx="15"/>
          </p:nvPr>
        </p:nvSpPr>
        <p:spPr>
          <a:xfrm>
            <a:off x="2820938" y="8270185"/>
            <a:ext cx="3662164" cy="357877"/>
          </a:xfrm>
        </p:spPr>
        <p:style>
          <a:lnRef idx="1">
            <a:schemeClr val="accent6"/>
          </a:lnRef>
          <a:fillRef idx="2">
            <a:schemeClr val="accent6"/>
          </a:fillRef>
          <a:effectRef idx="1">
            <a:schemeClr val="accent6"/>
          </a:effectRef>
          <a:fontRef idx="minor">
            <a:schemeClr val="dk1"/>
          </a:fontRef>
        </p:style>
        <p:txBody>
          <a:bodyPr>
            <a:noAutofit/>
          </a:bodyPr>
          <a:lstStyle>
            <a:lvl1pPr marL="0" indent="0">
              <a:buNone/>
              <a:defRPr sz="1200">
                <a:latin typeface="Calibri Light" panose="020F0302020204030204" pitchFamily="34" charset="0"/>
              </a:defRPr>
            </a:lvl1pPr>
            <a:lvl2pPr marL="660380" indent="0">
              <a:buNone/>
              <a:defRPr sz="1200">
                <a:latin typeface="Calibri Light" panose="020F0302020204030204" pitchFamily="34" charset="0"/>
              </a:defRPr>
            </a:lvl2pPr>
            <a:lvl3pPr marL="1320759" indent="0">
              <a:buNone/>
              <a:defRPr sz="1200">
                <a:latin typeface="Calibri Light" panose="020F0302020204030204" pitchFamily="34" charset="0"/>
              </a:defRPr>
            </a:lvl3pPr>
            <a:lvl4pPr marL="1981139" indent="0">
              <a:buNone/>
              <a:defRPr sz="1200">
                <a:latin typeface="Calibri Light" panose="020F0302020204030204" pitchFamily="34" charset="0"/>
              </a:defRPr>
            </a:lvl4pPr>
            <a:lvl5pPr marL="2641519" indent="0">
              <a:buNone/>
              <a:defRPr sz="1200">
                <a:latin typeface="Calibri Light" panose="020F030202020403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6" name="Content Placeholder 21">
            <a:extLst>
              <a:ext uri="{FF2B5EF4-FFF2-40B4-BE49-F238E27FC236}">
                <a16:creationId xmlns:a16="http://schemas.microsoft.com/office/drawing/2014/main" id="{D27993F3-DD10-45CC-B374-279D6E396500}"/>
              </a:ext>
            </a:extLst>
          </p:cNvPr>
          <p:cNvSpPr>
            <a:spLocks noGrp="1"/>
          </p:cNvSpPr>
          <p:nvPr>
            <p:ph sz="quarter" idx="16"/>
          </p:nvPr>
        </p:nvSpPr>
        <p:spPr>
          <a:xfrm>
            <a:off x="278904" y="5336590"/>
            <a:ext cx="6172200" cy="802134"/>
          </a:xfrm>
        </p:spPr>
        <p:style>
          <a:lnRef idx="2">
            <a:schemeClr val="accent6"/>
          </a:lnRef>
          <a:fillRef idx="1">
            <a:schemeClr val="lt1"/>
          </a:fillRef>
          <a:effectRef idx="0">
            <a:schemeClr val="accent6"/>
          </a:effectRef>
          <a:fontRef idx="minor">
            <a:schemeClr val="dk1"/>
          </a:fontRef>
        </p:style>
        <p:txBody>
          <a:bodyPr anchor="ctr"/>
          <a:lstStyle>
            <a:lvl1pPr marL="0" indent="0">
              <a:buNone/>
              <a:defRPr sz="2000" b="1">
                <a:solidFill>
                  <a:schemeClr val="accent6"/>
                </a:solidFill>
                <a:effectLst>
                  <a:outerShdw blurRad="38100" dist="38100" dir="2700000" algn="tl">
                    <a:srgbClr val="000000">
                      <a:alpha val="43137"/>
                    </a:srgbClr>
                  </a:outerShdw>
                </a:effectLst>
                <a:latin typeface="Calibri Light" panose="020F0302020204030204" pitchFamily="34" charset="0"/>
              </a:defRPr>
            </a:lvl1pPr>
            <a:lvl2pPr marL="660380" indent="0">
              <a:buNone/>
              <a:defRPr b="1">
                <a:solidFill>
                  <a:schemeClr val="accent6"/>
                </a:solidFill>
                <a:effectLst>
                  <a:outerShdw blurRad="38100" dist="38100" dir="2700000" algn="tl">
                    <a:srgbClr val="000000">
                      <a:alpha val="43137"/>
                    </a:srgbClr>
                  </a:outerShdw>
                </a:effectLst>
              </a:defRPr>
            </a:lvl2pPr>
            <a:lvl3pPr marL="1320759" indent="0">
              <a:buNone/>
              <a:defRPr b="1">
                <a:solidFill>
                  <a:schemeClr val="accent6"/>
                </a:solidFill>
                <a:effectLst>
                  <a:outerShdw blurRad="38100" dist="38100" dir="2700000" algn="tl">
                    <a:srgbClr val="000000">
                      <a:alpha val="43137"/>
                    </a:srgbClr>
                  </a:outerShdw>
                </a:effectLst>
              </a:defRPr>
            </a:lvl3pPr>
            <a:lvl4pPr marL="1981139" indent="0">
              <a:buNone/>
              <a:defRPr b="1">
                <a:solidFill>
                  <a:schemeClr val="accent6"/>
                </a:solidFill>
                <a:effectLst>
                  <a:outerShdw blurRad="38100" dist="38100" dir="2700000" algn="tl">
                    <a:srgbClr val="000000">
                      <a:alpha val="43137"/>
                    </a:srgbClr>
                  </a:outerShdw>
                </a:effectLst>
              </a:defRPr>
            </a:lvl4pPr>
            <a:lvl5pPr marL="2641519" indent="0">
              <a:buNone/>
              <a:defRPr b="1">
                <a:solidFill>
                  <a:schemeClr val="accent6"/>
                </a:solidFill>
                <a:effectLst>
                  <a:outerShdw blurRad="38100" dist="38100" dir="2700000" algn="tl">
                    <a:srgbClr val="000000">
                      <a:alpha val="43137"/>
                    </a:srgbClr>
                  </a:outerShdw>
                </a:effectLst>
              </a:defRPr>
            </a:lvl5pPr>
          </a:lstStyle>
          <a:p>
            <a:pPr lvl="0"/>
            <a:r>
              <a:rPr lang="en-US" dirty="0"/>
              <a:t>Edit Master text styles</a:t>
            </a:r>
          </a:p>
        </p:txBody>
      </p:sp>
      <p:sp>
        <p:nvSpPr>
          <p:cNvPr id="27" name="Slide Number Placeholder 5">
            <a:extLst>
              <a:ext uri="{FF2B5EF4-FFF2-40B4-BE49-F238E27FC236}">
                <a16:creationId xmlns:a16="http://schemas.microsoft.com/office/drawing/2014/main" id="{8DE242EB-19FB-4539-AF09-F2E26AFCAA6E}"/>
              </a:ext>
            </a:extLst>
          </p:cNvPr>
          <p:cNvSpPr>
            <a:spLocks noGrp="1"/>
          </p:cNvSpPr>
          <p:nvPr>
            <p:ph type="sldNum" sz="quarter" idx="12"/>
          </p:nvPr>
        </p:nvSpPr>
        <p:spPr>
          <a:xfrm>
            <a:off x="2628900" y="9383779"/>
            <a:ext cx="1600200" cy="527403"/>
          </a:xfrm>
        </p:spPr>
        <p:txBody>
          <a:bodyPr/>
          <a:lstStyle>
            <a:lvl1pPr algn="ctr">
              <a:defRPr sz="1200"/>
            </a:lvl1pPr>
          </a:lstStyle>
          <a:p>
            <a:fld id="{9171FEC6-62C0-40E1-8B68-9946EA5BE61B}" type="slidenum">
              <a:rPr lang="en-GB" smtClean="0"/>
              <a:pPr/>
              <a:t>‹#›</a:t>
            </a:fld>
            <a:endParaRPr lang="en-GB"/>
          </a:p>
        </p:txBody>
      </p:sp>
    </p:spTree>
    <p:extLst>
      <p:ext uri="{BB962C8B-B14F-4D97-AF65-F5344CB8AC3E}">
        <p14:creationId xmlns:p14="http://schemas.microsoft.com/office/powerpoint/2010/main" val="3980390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3"/>
            <a:ext cx="5829300" cy="1967442"/>
          </a:xfrm>
        </p:spPr>
        <p:txBody>
          <a:bodyPr anchor="t"/>
          <a:lstStyle>
            <a:lvl1pPr algn="l">
              <a:defRPr sz="5778" b="1" cap="all"/>
            </a:lvl1pPr>
          </a:lstStyle>
          <a:p>
            <a:r>
              <a:rPr lang="en-US"/>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71FEC6-62C0-40E1-8B68-9946EA5BE61B}" type="slidenum">
              <a:rPr lang="en-GB" smtClean="0"/>
              <a:t>‹#›</a:t>
            </a:fld>
            <a:endParaRPr lang="en-GB"/>
          </a:p>
        </p:txBody>
      </p:sp>
    </p:spTree>
    <p:extLst>
      <p:ext uri="{BB962C8B-B14F-4D97-AF65-F5344CB8AC3E}">
        <p14:creationId xmlns:p14="http://schemas.microsoft.com/office/powerpoint/2010/main" val="1234477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1"/>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71FEC6-62C0-40E1-8B68-9946EA5BE61B}" type="slidenum">
              <a:rPr lang="en-GB" smtClean="0"/>
              <a:t>‹#›</a:t>
            </a:fld>
            <a:endParaRPr lang="en-GB"/>
          </a:p>
        </p:txBody>
      </p:sp>
    </p:spTree>
    <p:extLst>
      <p:ext uri="{BB962C8B-B14F-4D97-AF65-F5344CB8AC3E}">
        <p14:creationId xmlns:p14="http://schemas.microsoft.com/office/powerpoint/2010/main" val="3726183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a:t>Edit Master text styles</a:t>
            </a:r>
          </a:p>
        </p:txBody>
      </p:sp>
      <p:sp>
        <p:nvSpPr>
          <p:cNvPr id="4" name="Content Placeholder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69" y="2217385"/>
            <a:ext cx="303133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en-US"/>
              <a:t>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71FEC6-62C0-40E1-8B68-9946EA5BE61B}" type="slidenum">
              <a:rPr lang="en-GB" smtClean="0"/>
              <a:t>‹#›</a:t>
            </a:fld>
            <a:endParaRPr lang="en-GB"/>
          </a:p>
        </p:txBody>
      </p:sp>
    </p:spTree>
    <p:extLst>
      <p:ext uri="{BB962C8B-B14F-4D97-AF65-F5344CB8AC3E}">
        <p14:creationId xmlns:p14="http://schemas.microsoft.com/office/powerpoint/2010/main" val="2269491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71FEC6-62C0-40E1-8B68-9946EA5BE61B}" type="slidenum">
              <a:rPr lang="en-GB" smtClean="0"/>
              <a:t>‹#›</a:t>
            </a:fld>
            <a:endParaRPr lang="en-GB"/>
          </a:p>
        </p:txBody>
      </p:sp>
    </p:spTree>
    <p:extLst>
      <p:ext uri="{BB962C8B-B14F-4D97-AF65-F5344CB8AC3E}">
        <p14:creationId xmlns:p14="http://schemas.microsoft.com/office/powerpoint/2010/main" val="1541863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71FEC6-62C0-40E1-8B68-9946EA5BE61B}" type="slidenum">
              <a:rPr lang="en-GB" smtClean="0"/>
              <a:t>‹#›</a:t>
            </a:fld>
            <a:endParaRPr lang="en-GB"/>
          </a:p>
        </p:txBody>
      </p:sp>
    </p:spTree>
    <p:extLst>
      <p:ext uri="{BB962C8B-B14F-4D97-AF65-F5344CB8AC3E}">
        <p14:creationId xmlns:p14="http://schemas.microsoft.com/office/powerpoint/2010/main" val="2090858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4405"/>
            <a:ext cx="2256235" cy="1678517"/>
          </a:xfrm>
        </p:spPr>
        <p:txBody>
          <a:bodyPr anchor="b"/>
          <a:lstStyle>
            <a:lvl1pPr algn="l">
              <a:defRPr sz="2889" b="1"/>
            </a:lvl1pPr>
          </a:lstStyle>
          <a:p>
            <a:r>
              <a:rPr lang="en-US"/>
              <a:t>Click to edit Master title style</a:t>
            </a:r>
            <a:endParaRPr lang="en-GB"/>
          </a:p>
        </p:txBody>
      </p:sp>
      <p:sp>
        <p:nvSpPr>
          <p:cNvPr id="3" name="Content Placeholder 2"/>
          <p:cNvSpPr>
            <a:spLocks noGrp="1"/>
          </p:cNvSpPr>
          <p:nvPr>
            <p:ph idx="1"/>
          </p:nvPr>
        </p:nvSpPr>
        <p:spPr>
          <a:xfrm>
            <a:off x="2681287" y="394406"/>
            <a:ext cx="3833813"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0" y="2072923"/>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en-US"/>
              <a:t>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71FEC6-62C0-40E1-8B68-9946EA5BE61B}" type="slidenum">
              <a:rPr lang="en-GB" smtClean="0"/>
              <a:t>‹#›</a:t>
            </a:fld>
            <a:endParaRPr lang="en-GB"/>
          </a:p>
        </p:txBody>
      </p:sp>
    </p:spTree>
    <p:extLst>
      <p:ext uri="{BB962C8B-B14F-4D97-AF65-F5344CB8AC3E}">
        <p14:creationId xmlns:p14="http://schemas.microsoft.com/office/powerpoint/2010/main" val="2897928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889"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lang="en-US"/>
              <a:t>Click icon to add picture</a:t>
            </a:r>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en-US"/>
              <a:t>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71FEC6-62C0-40E1-8B68-9946EA5BE61B}" type="slidenum">
              <a:rPr lang="en-GB" smtClean="0"/>
              <a:t>‹#›</a:t>
            </a:fld>
            <a:endParaRPr lang="en-GB"/>
          </a:p>
        </p:txBody>
      </p:sp>
    </p:spTree>
    <p:extLst>
      <p:ext uri="{BB962C8B-B14F-4D97-AF65-F5344CB8AC3E}">
        <p14:creationId xmlns:p14="http://schemas.microsoft.com/office/powerpoint/2010/main" val="3945399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733">
                <a:solidFill>
                  <a:schemeClr val="tx1">
                    <a:tint val="75000"/>
                  </a:schemeClr>
                </a:solidFill>
                <a:latin typeface="Calibri Light" panose="020F0302020204030204" pitchFamily="34" charset="0"/>
              </a:defRPr>
            </a:lvl1pPr>
          </a:lstStyle>
          <a:p>
            <a:endParaRPr lang="en-GB" dirty="0"/>
          </a:p>
        </p:txBody>
      </p:sp>
      <p:sp>
        <p:nvSpPr>
          <p:cNvPr id="5" name="Footer Placehold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733">
                <a:solidFill>
                  <a:schemeClr val="tx1">
                    <a:tint val="75000"/>
                  </a:schemeClr>
                </a:solidFill>
                <a:latin typeface="Calibri Light" panose="020F0302020204030204" pitchFamily="34" charset="0"/>
              </a:defRPr>
            </a:lvl1pPr>
          </a:lstStyle>
          <a:p>
            <a:endParaRPr lang="en-GB" dirty="0"/>
          </a:p>
        </p:txBody>
      </p:sp>
      <p:sp>
        <p:nvSpPr>
          <p:cNvPr id="6" name="Slide Number Placehold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733">
                <a:solidFill>
                  <a:schemeClr val="tx1">
                    <a:tint val="75000"/>
                  </a:schemeClr>
                </a:solidFill>
                <a:latin typeface="Calibri Light" panose="020F0302020204030204" pitchFamily="34" charset="0"/>
              </a:defRPr>
            </a:lvl1pPr>
          </a:lstStyle>
          <a:p>
            <a:fld id="{9171FEC6-62C0-40E1-8B68-9946EA5BE61B}" type="slidenum">
              <a:rPr lang="en-GB" smtClean="0"/>
              <a:pPr/>
              <a:t>‹#›</a:t>
            </a:fld>
            <a:endParaRPr lang="en-GB" dirty="0"/>
          </a:p>
        </p:txBody>
      </p:sp>
    </p:spTree>
    <p:extLst>
      <p:ext uri="{BB962C8B-B14F-4D97-AF65-F5344CB8AC3E}">
        <p14:creationId xmlns:p14="http://schemas.microsoft.com/office/powerpoint/2010/main" val="2346582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320759" rtl="0" eaLnBrk="1" latinLnBrk="0" hangingPunct="1">
        <a:spcBef>
          <a:spcPct val="0"/>
        </a:spcBef>
        <a:buNone/>
        <a:defRPr sz="6355" kern="1200">
          <a:solidFill>
            <a:schemeClr val="tx1"/>
          </a:solidFill>
          <a:latin typeface="Calibri Light" panose="020F0302020204030204" pitchFamily="34" charset="0"/>
          <a:ea typeface="+mj-ea"/>
          <a:cs typeface="+mj-cs"/>
        </a:defRPr>
      </a:lvl1pPr>
    </p:titleStyle>
    <p:bodyStyle>
      <a:lvl1pPr marL="495285" indent="-495285" algn="l" defTabSz="1320759" rtl="0" eaLnBrk="1" latinLnBrk="0" hangingPunct="1">
        <a:spcBef>
          <a:spcPct val="20000"/>
        </a:spcBef>
        <a:buFont typeface="Arial" pitchFamily="34" charset="0"/>
        <a:buChar char="•"/>
        <a:defRPr sz="4622" kern="1200">
          <a:solidFill>
            <a:schemeClr val="tx1"/>
          </a:solidFill>
          <a:latin typeface="Calibri Light" panose="020F0302020204030204" pitchFamily="34" charset="0"/>
          <a:ea typeface="+mn-ea"/>
          <a:cs typeface="+mn-cs"/>
        </a:defRPr>
      </a:lvl1pPr>
      <a:lvl2pPr marL="1073117" indent="-412737" algn="l" defTabSz="1320759" rtl="0" eaLnBrk="1" latinLnBrk="0" hangingPunct="1">
        <a:spcBef>
          <a:spcPct val="20000"/>
        </a:spcBef>
        <a:buFont typeface="Arial" pitchFamily="34" charset="0"/>
        <a:buChar char="–"/>
        <a:defRPr sz="4044" kern="1200">
          <a:solidFill>
            <a:schemeClr val="tx1"/>
          </a:solidFill>
          <a:latin typeface="Calibri Light" panose="020F0302020204030204" pitchFamily="34" charset="0"/>
          <a:ea typeface="+mn-ea"/>
          <a:cs typeface="+mn-cs"/>
        </a:defRPr>
      </a:lvl2pPr>
      <a:lvl3pPr marL="1650949" indent="-330190" algn="l" defTabSz="1320759" rtl="0" eaLnBrk="1" latinLnBrk="0" hangingPunct="1">
        <a:spcBef>
          <a:spcPct val="20000"/>
        </a:spcBef>
        <a:buFont typeface="Arial" pitchFamily="34" charset="0"/>
        <a:buChar char="•"/>
        <a:defRPr sz="3467" kern="1200">
          <a:solidFill>
            <a:schemeClr val="tx1"/>
          </a:solidFill>
          <a:latin typeface="Calibri Light" panose="020F0302020204030204" pitchFamily="34" charset="0"/>
          <a:ea typeface="+mn-ea"/>
          <a:cs typeface="+mn-cs"/>
        </a:defRPr>
      </a:lvl3pPr>
      <a:lvl4pPr marL="2311329" indent="-330190" algn="l" defTabSz="1320759" rtl="0" eaLnBrk="1" latinLnBrk="0" hangingPunct="1">
        <a:spcBef>
          <a:spcPct val="20000"/>
        </a:spcBef>
        <a:buFont typeface="Arial" pitchFamily="34" charset="0"/>
        <a:buChar char="–"/>
        <a:defRPr sz="2889" kern="1200">
          <a:solidFill>
            <a:schemeClr val="tx1"/>
          </a:solidFill>
          <a:latin typeface="Calibri Light" panose="020F0302020204030204" pitchFamily="34" charset="0"/>
          <a:ea typeface="+mn-ea"/>
          <a:cs typeface="+mn-cs"/>
        </a:defRPr>
      </a:lvl4pPr>
      <a:lvl5pPr marL="2971709" indent="-330190" algn="l" defTabSz="1320759" rtl="0" eaLnBrk="1" latinLnBrk="0" hangingPunct="1">
        <a:spcBef>
          <a:spcPct val="20000"/>
        </a:spcBef>
        <a:buFont typeface="Arial" pitchFamily="34" charset="0"/>
        <a:buChar char="»"/>
        <a:defRPr sz="2889" kern="1200">
          <a:solidFill>
            <a:schemeClr val="tx1"/>
          </a:solidFill>
          <a:latin typeface="Calibri Light" panose="020F0302020204030204" pitchFamily="34" charset="0"/>
          <a:ea typeface="+mn-ea"/>
          <a:cs typeface="+mn-cs"/>
        </a:defRPr>
      </a:lvl5pPr>
      <a:lvl6pPr marL="3632088"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sz="2889" kern="1200">
          <a:solidFill>
            <a:schemeClr val="tx1"/>
          </a:solidFill>
          <a:latin typeface="+mn-lt"/>
          <a:ea typeface="+mn-ea"/>
          <a:cs typeface="+mn-cs"/>
        </a:defRPr>
      </a:lvl9pPr>
    </p:bodyStyle>
    <p:otherStyle>
      <a:defPPr>
        <a:defRPr lang="en-US"/>
      </a:defPPr>
      <a:lvl1pPr marL="0" algn="l" defTabSz="1320759" rtl="0" eaLnBrk="1" latinLnBrk="0" hangingPunct="1">
        <a:defRPr sz="2600" kern="1200">
          <a:solidFill>
            <a:schemeClr val="tx1"/>
          </a:solidFill>
          <a:latin typeface="+mn-lt"/>
          <a:ea typeface="+mn-ea"/>
          <a:cs typeface="+mn-cs"/>
        </a:defRPr>
      </a:lvl1pPr>
      <a:lvl2pPr marL="660380" algn="l" defTabSz="1320759" rtl="0" eaLnBrk="1" latinLnBrk="0" hangingPunct="1">
        <a:defRPr sz="2600" kern="1200">
          <a:solidFill>
            <a:schemeClr val="tx1"/>
          </a:solidFill>
          <a:latin typeface="+mn-lt"/>
          <a:ea typeface="+mn-ea"/>
          <a:cs typeface="+mn-cs"/>
        </a:defRPr>
      </a:lvl2pPr>
      <a:lvl3pPr marL="1320759" algn="l" defTabSz="1320759" rtl="0" eaLnBrk="1" latinLnBrk="0" hangingPunct="1">
        <a:defRPr sz="2600" kern="1200">
          <a:solidFill>
            <a:schemeClr val="tx1"/>
          </a:solidFill>
          <a:latin typeface="+mn-lt"/>
          <a:ea typeface="+mn-ea"/>
          <a:cs typeface="+mn-cs"/>
        </a:defRPr>
      </a:lvl3pPr>
      <a:lvl4pPr marL="1981139" algn="l" defTabSz="1320759" rtl="0" eaLnBrk="1" latinLnBrk="0" hangingPunct="1">
        <a:defRPr sz="2600" kern="1200">
          <a:solidFill>
            <a:schemeClr val="tx1"/>
          </a:solidFill>
          <a:latin typeface="+mn-lt"/>
          <a:ea typeface="+mn-ea"/>
          <a:cs typeface="+mn-cs"/>
        </a:defRPr>
      </a:lvl4pPr>
      <a:lvl5pPr marL="2641519" algn="l" defTabSz="1320759" rtl="0" eaLnBrk="1" latinLnBrk="0" hangingPunct="1">
        <a:defRPr sz="2600" kern="1200">
          <a:solidFill>
            <a:schemeClr val="tx1"/>
          </a:solidFill>
          <a:latin typeface="+mn-lt"/>
          <a:ea typeface="+mn-ea"/>
          <a:cs typeface="+mn-cs"/>
        </a:defRPr>
      </a:lvl5pPr>
      <a:lvl6pPr marL="3301898" algn="l" defTabSz="1320759" rtl="0" eaLnBrk="1" latinLnBrk="0" hangingPunct="1">
        <a:defRPr sz="2600" kern="1200">
          <a:solidFill>
            <a:schemeClr val="tx1"/>
          </a:solidFill>
          <a:latin typeface="+mn-lt"/>
          <a:ea typeface="+mn-ea"/>
          <a:cs typeface="+mn-cs"/>
        </a:defRPr>
      </a:lvl6pPr>
      <a:lvl7pPr marL="3962278" algn="l" defTabSz="1320759" rtl="0" eaLnBrk="1" latinLnBrk="0" hangingPunct="1">
        <a:defRPr sz="2600" kern="1200">
          <a:solidFill>
            <a:schemeClr val="tx1"/>
          </a:solidFill>
          <a:latin typeface="+mn-lt"/>
          <a:ea typeface="+mn-ea"/>
          <a:cs typeface="+mn-cs"/>
        </a:defRPr>
      </a:lvl7pPr>
      <a:lvl8pPr marL="4622658" algn="l" defTabSz="1320759" rtl="0" eaLnBrk="1" latinLnBrk="0" hangingPunct="1">
        <a:defRPr sz="2600" kern="1200">
          <a:solidFill>
            <a:schemeClr val="tx1"/>
          </a:solidFill>
          <a:latin typeface="+mn-lt"/>
          <a:ea typeface="+mn-ea"/>
          <a:cs typeface="+mn-cs"/>
        </a:defRPr>
      </a:lvl8pPr>
      <a:lvl9pPr marL="5283037" algn="l" defTabSz="1320759" rtl="0" eaLnBrk="1" latinLnBrk="0" hangingPunct="1">
        <a:defRPr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Emma.Bartlett@stlukescoe.school" TargetMode="External"/><Relationship Id="rId2" Type="http://schemas.openxmlformats.org/officeDocument/2006/relationships/hyperlink" Target="mailto:enrichment@stlukescofe.school" TargetMode="Externa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hyperlink" Target="mailto:Jennifer.Munklet@stlukescofe.schoo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mailto:Keith.Horwood@stlukescofe.school"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Marcus.Pritchard@stlukescofe.school" TargetMode="External"/><Relationship Id="rId2" Type="http://schemas.openxmlformats.org/officeDocument/2006/relationships/hyperlink" Target="mailto:Sarah.Padden@stlukescofe.school"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mailto:Nicola.Clowsley@stlukescofe.school"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www.mychildatschool.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3462" y="3077282"/>
            <a:ext cx="5354538" cy="2123369"/>
          </a:xfrm>
        </p:spPr>
        <p:txBody>
          <a:bodyPr/>
          <a:lstStyle/>
          <a:p>
            <a:r>
              <a:rPr lang="en-GB" b="1" dirty="0">
                <a:latin typeface="Calibri Light" panose="020F0302020204030204" pitchFamily="34" charset="0"/>
                <a:cs typeface="Calibri Light" panose="020F0302020204030204" pitchFamily="34" charset="0"/>
              </a:rPr>
              <a:t>Enrichment Week 2024</a:t>
            </a:r>
          </a:p>
        </p:txBody>
      </p:sp>
      <p:pic>
        <p:nvPicPr>
          <p:cNvPr id="5" name="Picture 4">
            <a:extLst>
              <a:ext uri="{FF2B5EF4-FFF2-40B4-BE49-F238E27FC236}">
                <a16:creationId xmlns:a16="http://schemas.microsoft.com/office/drawing/2014/main" id="{BACE89A1-7EC6-4E00-86C1-40AE60DDAE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00625" y="200473"/>
            <a:ext cx="4342895" cy="1800200"/>
          </a:xfrm>
          <a:prstGeom prst="rect">
            <a:avLst/>
          </a:prstGeom>
        </p:spPr>
      </p:pic>
      <p:pic>
        <p:nvPicPr>
          <p:cNvPr id="7" name="Picture 6">
            <a:extLst>
              <a:ext uri="{FF2B5EF4-FFF2-40B4-BE49-F238E27FC236}">
                <a16:creationId xmlns:a16="http://schemas.microsoft.com/office/drawing/2014/main" id="{FDB263B2-3883-4C1B-A62D-69CF8EA7FF7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1844824" cy="9906000"/>
          </a:xfrm>
          <a:prstGeom prst="rect">
            <a:avLst/>
          </a:prstGeom>
        </p:spPr>
      </p:pic>
      <p:sp>
        <p:nvSpPr>
          <p:cNvPr id="10" name="TextBox 9">
            <a:extLst>
              <a:ext uri="{FF2B5EF4-FFF2-40B4-BE49-F238E27FC236}">
                <a16:creationId xmlns:a16="http://schemas.microsoft.com/office/drawing/2014/main" id="{60AF04F1-8963-44D6-8F0F-20967253CDC0}"/>
              </a:ext>
            </a:extLst>
          </p:cNvPr>
          <p:cNvSpPr txBox="1"/>
          <p:nvPr/>
        </p:nvSpPr>
        <p:spPr>
          <a:xfrm>
            <a:off x="1988840" y="5817096"/>
            <a:ext cx="4680520" cy="523220"/>
          </a:xfrm>
          <a:prstGeom prst="rect">
            <a:avLst/>
          </a:prstGeom>
          <a:noFill/>
        </p:spPr>
        <p:txBody>
          <a:bodyPr wrap="square" rtlCol="0">
            <a:spAutoFit/>
          </a:bodyPr>
          <a:lstStyle/>
          <a:p>
            <a:pPr algn="ctr"/>
            <a:r>
              <a:rPr lang="en-GB" sz="2800" i="1" dirty="0">
                <a:latin typeface="Calibri Light" panose="020F0302020204030204" pitchFamily="34" charset="0"/>
              </a:rPr>
              <a:t>Monday 15</a:t>
            </a:r>
            <a:r>
              <a:rPr lang="en-GB" sz="2800" i="1" baseline="30000" dirty="0">
                <a:latin typeface="Calibri Light" panose="020F0302020204030204" pitchFamily="34" charset="0"/>
              </a:rPr>
              <a:t>th</a:t>
            </a:r>
            <a:r>
              <a:rPr lang="en-GB" sz="2800" i="1" dirty="0">
                <a:latin typeface="Calibri Light" panose="020F0302020204030204" pitchFamily="34" charset="0"/>
              </a:rPr>
              <a:t> to Friday 19</a:t>
            </a:r>
            <a:r>
              <a:rPr lang="en-GB" sz="2800" i="1" baseline="30000" dirty="0">
                <a:latin typeface="Calibri Light" panose="020F0302020204030204" pitchFamily="34" charset="0"/>
              </a:rPr>
              <a:t>th</a:t>
            </a:r>
            <a:r>
              <a:rPr lang="en-GB" sz="2800" i="1" dirty="0">
                <a:latin typeface="Calibri Light" panose="020F0302020204030204" pitchFamily="34" charset="0"/>
              </a:rPr>
              <a:t> July </a:t>
            </a:r>
          </a:p>
        </p:txBody>
      </p:sp>
    </p:spTree>
    <p:extLst>
      <p:ext uri="{BB962C8B-B14F-4D97-AF65-F5344CB8AC3E}">
        <p14:creationId xmlns:p14="http://schemas.microsoft.com/office/powerpoint/2010/main" val="2393106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E8B50-158B-4CAF-BAE3-25AADCE48924}"/>
              </a:ext>
            </a:extLst>
          </p:cNvPr>
          <p:cNvSpPr>
            <a:spLocks noGrp="1"/>
          </p:cNvSpPr>
          <p:nvPr>
            <p:ph type="title"/>
          </p:nvPr>
        </p:nvSpPr>
        <p:spPr>
          <a:xfrm>
            <a:off x="342900" y="396699"/>
            <a:ext cx="6172200" cy="595861"/>
          </a:xfrm>
        </p:spPr>
        <p:txBody>
          <a:bodyPr>
            <a:noAutofit/>
          </a:bodyPr>
          <a:lstStyle/>
          <a:p>
            <a:pPr algn="l"/>
            <a:br>
              <a:rPr lang="en-GB" sz="4000" b="1" dirty="0">
                <a:effectLst>
                  <a:outerShdw blurRad="38100" dist="38100" dir="2700000" algn="tl">
                    <a:srgbClr val="000000">
                      <a:alpha val="43137"/>
                    </a:srgbClr>
                  </a:outerShdw>
                </a:effectLst>
              </a:rPr>
            </a:br>
            <a:br>
              <a:rPr lang="en-GB" sz="4000" b="1" dirty="0">
                <a:effectLst>
                  <a:outerShdw blurRad="38100" dist="38100" dir="2700000" algn="tl">
                    <a:srgbClr val="000000">
                      <a:alpha val="43137"/>
                    </a:srgbClr>
                  </a:outerShdw>
                </a:effectLst>
              </a:rPr>
            </a:br>
            <a:r>
              <a:rPr lang="en-GB" sz="4000" b="1" dirty="0">
                <a:effectLst>
                  <a:outerShdw blurRad="38100" dist="38100" dir="2700000" algn="tl">
                    <a:srgbClr val="000000">
                      <a:alpha val="43137"/>
                    </a:srgbClr>
                  </a:outerShdw>
                </a:effectLst>
              </a:rPr>
              <a:t>Enrichment Week 2024</a:t>
            </a:r>
          </a:p>
        </p:txBody>
      </p:sp>
      <p:sp>
        <p:nvSpPr>
          <p:cNvPr id="3" name="TextBox 2">
            <a:extLst>
              <a:ext uri="{FF2B5EF4-FFF2-40B4-BE49-F238E27FC236}">
                <a16:creationId xmlns:a16="http://schemas.microsoft.com/office/drawing/2014/main" id="{B0E7F0DE-915C-4FF7-BC0B-CC18EDAA8273}"/>
              </a:ext>
            </a:extLst>
          </p:cNvPr>
          <p:cNvSpPr txBox="1"/>
          <p:nvPr/>
        </p:nvSpPr>
        <p:spPr>
          <a:xfrm>
            <a:off x="342900" y="1208584"/>
            <a:ext cx="6038428" cy="8402300"/>
          </a:xfrm>
          <a:prstGeom prst="rect">
            <a:avLst/>
          </a:prstGeom>
          <a:noFill/>
        </p:spPr>
        <p:txBody>
          <a:bodyPr wrap="square" rtlCol="0">
            <a:spAutoFit/>
          </a:bodyPr>
          <a:lstStyle/>
          <a:p>
            <a:endParaRPr lang="en-GB" sz="1200" dirty="0">
              <a:latin typeface="Calibri Light" panose="020F0302020204030204" pitchFamily="34" charset="0"/>
            </a:endParaRPr>
          </a:p>
          <a:p>
            <a:endParaRPr lang="en-GB" sz="1200" dirty="0">
              <a:latin typeface="Calibri Light" panose="020F0302020204030204" pitchFamily="34" charset="0"/>
            </a:endParaRPr>
          </a:p>
          <a:p>
            <a:r>
              <a:rPr lang="en-GB" sz="1200" dirty="0">
                <a:latin typeface="Calibri Light" panose="020F0302020204030204" pitchFamily="34" charset="0"/>
              </a:rPr>
              <a:t>Dear Parent/Carer,</a:t>
            </a:r>
          </a:p>
          <a:p>
            <a:endParaRPr lang="en-GB" sz="1200" dirty="0">
              <a:latin typeface="Calibri Light" panose="020F0302020204030204" pitchFamily="34" charset="0"/>
            </a:endParaRPr>
          </a:p>
          <a:p>
            <a:r>
              <a:rPr lang="en-GB" sz="1200" dirty="0">
                <a:latin typeface="Calibri Light" panose="020F0302020204030204" pitchFamily="34" charset="0"/>
              </a:rPr>
              <a:t>It is with great delight that we are able to launch our 2024 Summer enrichment week.</a:t>
            </a:r>
          </a:p>
          <a:p>
            <a:endParaRPr lang="en-GB" sz="1200" dirty="0">
              <a:latin typeface="Calibri Light" panose="020F0302020204030204" pitchFamily="34" charset="0"/>
            </a:endParaRPr>
          </a:p>
          <a:p>
            <a:r>
              <a:rPr lang="en-GB" sz="1200" dirty="0">
                <a:latin typeface="Calibri Light" panose="020F0302020204030204" pitchFamily="34" charset="0"/>
              </a:rPr>
              <a:t>We have a huge range of different trips and activities planned for the summer of 2024.  We have endeavoured to have a mix of in-school trips, day trips, residentials and overseas visits; the details of all trips and activities can be found in the attached brochure.</a:t>
            </a:r>
          </a:p>
          <a:p>
            <a:endParaRPr lang="en-GB" sz="1200" dirty="0">
              <a:latin typeface="Calibri Light" panose="020F0302020204030204" pitchFamily="34" charset="0"/>
            </a:endParaRPr>
          </a:p>
          <a:p>
            <a:r>
              <a:rPr lang="en-GB" sz="1200" dirty="0">
                <a:latin typeface="Calibri Light" panose="020F0302020204030204" pitchFamily="34" charset="0"/>
              </a:rPr>
              <a:t>Deposits are due once your place is confirmed and will need to be made via </a:t>
            </a:r>
            <a:r>
              <a:rPr lang="en-GB" sz="1200" dirty="0" err="1">
                <a:latin typeface="Calibri Light" panose="020F0302020204030204" pitchFamily="34" charset="0"/>
              </a:rPr>
              <a:t>MyChildAtSchool</a:t>
            </a:r>
            <a:r>
              <a:rPr lang="en-GB" sz="1200" dirty="0">
                <a:latin typeface="Calibri Light" panose="020F0302020204030204" pitchFamily="34" charset="0"/>
              </a:rPr>
              <a:t>.  Deposits are non-refundable and non-transferrable.  Payments will then be in equal instalments between November and June.  Unfortunately, any instalment paid is not refundable and in the regrettable situation where full payment has not been made, students will not be able to take part in their chosen trip or activity.</a:t>
            </a:r>
          </a:p>
          <a:p>
            <a:endParaRPr lang="en-GB" sz="1200" dirty="0">
              <a:latin typeface="Calibri Light" panose="020F0302020204030204" pitchFamily="34" charset="0"/>
            </a:endParaRPr>
          </a:p>
          <a:p>
            <a:r>
              <a:rPr lang="en-GB" sz="1200" dirty="0">
                <a:latin typeface="Calibri Light" panose="020F0302020204030204" pitchFamily="34" charset="0"/>
              </a:rPr>
              <a:t>Whilst on trips and external activities, students are representing the school.  As such, we reserve the right to remove a student from a trip based on their in-school behaviour and conduct.  If this is the case, we will be unable to refund any of the money paid as we would be unable to recoup the costs as a school.</a:t>
            </a:r>
          </a:p>
          <a:p>
            <a:endParaRPr lang="en-GB" sz="1200" dirty="0">
              <a:latin typeface="Calibri Light" panose="020F0302020204030204" pitchFamily="34" charset="0"/>
            </a:endParaRPr>
          </a:p>
          <a:p>
            <a:r>
              <a:rPr lang="en-GB" sz="1200" dirty="0">
                <a:latin typeface="Calibri Light" panose="020F0302020204030204" pitchFamily="34" charset="0"/>
              </a:rPr>
              <a:t>We have divided our trips into three cost categories to tailor for all budgets. </a:t>
            </a:r>
          </a:p>
          <a:p>
            <a:endParaRPr lang="en-GB" sz="1200" dirty="0">
              <a:latin typeface="Calibri Light" panose="020F0302020204030204" pitchFamily="34" charset="0"/>
            </a:endParaRPr>
          </a:p>
          <a:p>
            <a:endParaRPr lang="en-GB" sz="1200" dirty="0">
              <a:latin typeface="Calibri Light" panose="020F0302020204030204" pitchFamily="34" charset="0"/>
            </a:endParaRPr>
          </a:p>
          <a:p>
            <a:endParaRPr lang="en-GB" sz="1200" dirty="0">
              <a:latin typeface="Calibri Light" panose="020F0302020204030204" pitchFamily="34" charset="0"/>
            </a:endParaRPr>
          </a:p>
          <a:p>
            <a:r>
              <a:rPr lang="en-GB" sz="1200" dirty="0">
                <a:latin typeface="Calibri Light" panose="020F0302020204030204" pitchFamily="34" charset="0"/>
              </a:rPr>
              <a:t>Some trips have restricted numbers; these will often be on a first come, first served basis following payment of the deposit.  </a:t>
            </a:r>
          </a:p>
          <a:p>
            <a:endParaRPr lang="en-GB" sz="1200" dirty="0">
              <a:latin typeface="Calibri Light" panose="020F0302020204030204" pitchFamily="34" charset="0"/>
            </a:endParaRPr>
          </a:p>
          <a:p>
            <a:r>
              <a:rPr lang="en-GB" sz="1200" dirty="0">
                <a:latin typeface="Calibri Light" panose="020F0302020204030204" pitchFamily="34" charset="0"/>
              </a:rPr>
              <a:t>Following booking, we will circulate further details about kit lists and finalised itineraries for residential trips.</a:t>
            </a:r>
          </a:p>
          <a:p>
            <a:endParaRPr lang="en-GB" sz="1200" dirty="0">
              <a:latin typeface="Calibri Light" panose="020F0302020204030204" pitchFamily="34" charset="0"/>
            </a:endParaRPr>
          </a:p>
          <a:p>
            <a:r>
              <a:rPr lang="en-GB" sz="1200" dirty="0">
                <a:latin typeface="Calibri Light" panose="020F0302020204030204" pitchFamily="34" charset="0"/>
              </a:rPr>
              <a:t>Please be aware that for any activity that involves swimming or water sports the student must be able to swim 25M unaided.</a:t>
            </a:r>
          </a:p>
          <a:p>
            <a:endParaRPr lang="en-GB" sz="1200" dirty="0">
              <a:latin typeface="Calibri Light" panose="020F0302020204030204" pitchFamily="34" charset="0"/>
            </a:endParaRPr>
          </a:p>
          <a:p>
            <a:r>
              <a:rPr lang="en-GB" sz="1200" dirty="0">
                <a:latin typeface="Calibri Light" panose="020F0302020204030204" pitchFamily="34" charset="0"/>
              </a:rPr>
              <a:t>If you have any questions about the week, please don’t hesitate to get in touch.  All information about the trips has been sent out via email.  Please return the slip at the bottom of the next page indicating which trip your child would like to attend.</a:t>
            </a:r>
          </a:p>
          <a:p>
            <a:endParaRPr lang="en-GB" sz="1200" dirty="0">
              <a:latin typeface="Calibri Light" panose="020F0302020204030204" pitchFamily="34" charset="0"/>
            </a:endParaRPr>
          </a:p>
          <a:p>
            <a:pPr algn="ctr"/>
            <a:r>
              <a:rPr lang="en-GB" sz="1200" dirty="0" err="1">
                <a:latin typeface="Calibri Light" panose="020F0302020204030204" pitchFamily="34" charset="0"/>
                <a:hlinkClick r:id="rId2"/>
              </a:rPr>
              <a:t>enrichment@stlukescofe.school</a:t>
            </a:r>
            <a:endParaRPr lang="en-GB" sz="1200" dirty="0">
              <a:latin typeface="Calibri Light" panose="020F0302020204030204" pitchFamily="34" charset="0"/>
            </a:endParaRPr>
          </a:p>
          <a:p>
            <a:pPr algn="ctr"/>
            <a:endParaRPr lang="en-GB" sz="1200" dirty="0">
              <a:latin typeface="Calibri Light" panose="020F0302020204030204" pitchFamily="34" charset="0"/>
            </a:endParaRPr>
          </a:p>
          <a:p>
            <a:endParaRPr lang="en-GB" sz="1200" dirty="0">
              <a:latin typeface="Calibri Light" panose="020F0302020204030204" pitchFamily="34" charset="0"/>
            </a:endParaRPr>
          </a:p>
          <a:p>
            <a:r>
              <a:rPr lang="en-GB" sz="1200" dirty="0">
                <a:latin typeface="Calibri Light" panose="020F0302020204030204" pitchFamily="34" charset="0"/>
              </a:rPr>
              <a:t>Kind regards,</a:t>
            </a:r>
          </a:p>
          <a:p>
            <a:r>
              <a:rPr lang="en-GB" sz="1200" dirty="0">
                <a:latin typeface="Calibri Light" panose="020F0302020204030204" pitchFamily="34" charset="0"/>
              </a:rPr>
              <a:t>Miss Emma Bartlett</a:t>
            </a:r>
          </a:p>
          <a:p>
            <a:r>
              <a:rPr lang="en-GB" sz="1200" dirty="0" err="1">
                <a:latin typeface="Calibri Light" panose="020F0302020204030204" pitchFamily="34" charset="0"/>
                <a:hlinkClick r:id="rId3"/>
              </a:rPr>
              <a:t>Emma.Bartlett@stlukescoe.school</a:t>
            </a:r>
            <a:endParaRPr lang="en-GB" sz="1200" dirty="0">
              <a:latin typeface="Calibri Light" panose="020F0302020204030204" pitchFamily="34" charset="0"/>
            </a:endParaRPr>
          </a:p>
          <a:p>
            <a:r>
              <a:rPr lang="en-GB" sz="1200" dirty="0">
                <a:latin typeface="Calibri Light" panose="020F0302020204030204" pitchFamily="34" charset="0"/>
              </a:rPr>
              <a:t>Senior Leader Every Child Succeeds</a:t>
            </a:r>
          </a:p>
        </p:txBody>
      </p:sp>
      <p:graphicFrame>
        <p:nvGraphicFramePr>
          <p:cNvPr id="5" name="Table 4">
            <a:extLst>
              <a:ext uri="{FF2B5EF4-FFF2-40B4-BE49-F238E27FC236}">
                <a16:creationId xmlns:a16="http://schemas.microsoft.com/office/drawing/2014/main" id="{301A37CE-775E-4F67-A61D-CC145498F89B}"/>
              </a:ext>
            </a:extLst>
          </p:cNvPr>
          <p:cNvGraphicFramePr>
            <a:graphicFrameLocks noGrp="1"/>
          </p:cNvGraphicFramePr>
          <p:nvPr>
            <p:extLst>
              <p:ext uri="{D42A27DB-BD31-4B8C-83A1-F6EECF244321}">
                <p14:modId xmlns:p14="http://schemas.microsoft.com/office/powerpoint/2010/main" val="3497782323"/>
              </p:ext>
            </p:extLst>
          </p:nvPr>
        </p:nvGraphicFramePr>
        <p:xfrm>
          <a:off x="332656" y="5381468"/>
          <a:ext cx="6038429" cy="363620"/>
        </p:xfrm>
        <a:graphic>
          <a:graphicData uri="http://schemas.openxmlformats.org/drawingml/2006/table">
            <a:tbl>
              <a:tblPr firstRow="1" firstCol="1" bandRow="1"/>
              <a:tblGrid>
                <a:gridCol w="2012679">
                  <a:extLst>
                    <a:ext uri="{9D8B030D-6E8A-4147-A177-3AD203B41FA5}">
                      <a16:colId xmlns:a16="http://schemas.microsoft.com/office/drawing/2014/main" val="3276502864"/>
                    </a:ext>
                  </a:extLst>
                </a:gridCol>
                <a:gridCol w="2012679">
                  <a:extLst>
                    <a:ext uri="{9D8B030D-6E8A-4147-A177-3AD203B41FA5}">
                      <a16:colId xmlns:a16="http://schemas.microsoft.com/office/drawing/2014/main" val="2549331083"/>
                    </a:ext>
                  </a:extLst>
                </a:gridCol>
                <a:gridCol w="2013071">
                  <a:extLst>
                    <a:ext uri="{9D8B030D-6E8A-4147-A177-3AD203B41FA5}">
                      <a16:colId xmlns:a16="http://schemas.microsoft.com/office/drawing/2014/main" val="4232156280"/>
                    </a:ext>
                  </a:extLst>
                </a:gridCol>
              </a:tblGrid>
              <a:tr h="363620">
                <a:tc>
                  <a:txBody>
                    <a:bodyPr/>
                    <a:lstStyle/>
                    <a:p>
                      <a:pPr algn="ctr">
                        <a:lnSpc>
                          <a:spcPct val="107000"/>
                        </a:lnSpc>
                        <a:spcAft>
                          <a:spcPts val="0"/>
                        </a:spcAft>
                      </a:pPr>
                      <a:r>
                        <a:rPr lang="en-GB" sz="1200" dirty="0">
                          <a:effectLst/>
                          <a:latin typeface="Calibri Light" panose="020F0302020204030204" pitchFamily="34" charset="0"/>
                          <a:ea typeface="Calibri" panose="020F0502020204030204" pitchFamily="34" charset="0"/>
                          <a:cs typeface="Times New Roman" panose="02020603050405020304" pitchFamily="18" charset="0"/>
                        </a:rPr>
                        <a:t>Under £50</a:t>
                      </a:r>
                    </a:p>
                  </a:txBody>
                  <a:tcPr marL="43319" marR="433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FD9"/>
                    </a:solidFill>
                  </a:tcPr>
                </a:tc>
                <a:tc>
                  <a:txBody>
                    <a:bodyPr/>
                    <a:lstStyle/>
                    <a:p>
                      <a:pPr algn="ctr">
                        <a:lnSpc>
                          <a:spcPct val="107000"/>
                        </a:lnSpc>
                        <a:spcAft>
                          <a:spcPts val="0"/>
                        </a:spcAft>
                      </a:pPr>
                      <a:r>
                        <a:rPr lang="en-GB" sz="1200" dirty="0">
                          <a:effectLst/>
                          <a:latin typeface="Calibri Light" panose="020F0302020204030204" pitchFamily="34" charset="0"/>
                          <a:ea typeface="Calibri" panose="020F0502020204030204" pitchFamily="34" charset="0"/>
                          <a:cs typeface="Times New Roman" panose="02020603050405020304" pitchFamily="18" charset="0"/>
                        </a:rPr>
                        <a:t>Low Cost (up to around £250)</a:t>
                      </a:r>
                    </a:p>
                  </a:txBody>
                  <a:tcPr marL="43319" marR="433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2CC"/>
                    </a:solidFill>
                  </a:tcPr>
                </a:tc>
                <a:tc>
                  <a:txBody>
                    <a:bodyPr/>
                    <a:lstStyle/>
                    <a:p>
                      <a:pPr algn="ctr">
                        <a:lnSpc>
                          <a:spcPct val="107000"/>
                        </a:lnSpc>
                        <a:spcAft>
                          <a:spcPts val="0"/>
                        </a:spcAft>
                      </a:pPr>
                      <a:r>
                        <a:rPr lang="en-GB" sz="1200" dirty="0">
                          <a:effectLst/>
                          <a:latin typeface="Calibri Light" panose="020F0302020204030204" pitchFamily="34" charset="0"/>
                          <a:ea typeface="Calibri" panose="020F0502020204030204" pitchFamily="34" charset="0"/>
                          <a:cs typeface="Times New Roman" panose="02020603050405020304" pitchFamily="18" charset="0"/>
                        </a:rPr>
                        <a:t>High Cost (more than £300)</a:t>
                      </a:r>
                    </a:p>
                  </a:txBody>
                  <a:tcPr marL="43319" marR="4331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BE4D5"/>
                    </a:solidFill>
                  </a:tcPr>
                </a:tc>
                <a:extLst>
                  <a:ext uri="{0D108BD9-81ED-4DB2-BD59-A6C34878D82A}">
                    <a16:rowId xmlns:a16="http://schemas.microsoft.com/office/drawing/2014/main" val="3319661850"/>
                  </a:ext>
                </a:extLst>
              </a:tr>
            </a:tbl>
          </a:graphicData>
        </a:graphic>
      </p:graphicFrame>
      <p:sp>
        <p:nvSpPr>
          <p:cNvPr id="6" name="Slide Number Placeholder 5">
            <a:extLst>
              <a:ext uri="{FF2B5EF4-FFF2-40B4-BE49-F238E27FC236}">
                <a16:creationId xmlns:a16="http://schemas.microsoft.com/office/drawing/2014/main" id="{373523CD-2253-4AD9-BEB8-E759C3A4EB30}"/>
              </a:ext>
            </a:extLst>
          </p:cNvPr>
          <p:cNvSpPr>
            <a:spLocks noGrp="1"/>
          </p:cNvSpPr>
          <p:nvPr>
            <p:ph type="sldNum" sz="quarter" idx="12"/>
          </p:nvPr>
        </p:nvSpPr>
        <p:spPr>
          <a:xfrm>
            <a:off x="2568860" y="9585843"/>
            <a:ext cx="1600200" cy="263701"/>
          </a:xfrm>
        </p:spPr>
        <p:txBody>
          <a:bodyPr/>
          <a:lstStyle/>
          <a:p>
            <a:pPr algn="ctr"/>
            <a:endParaRPr lang="en-GB" sz="1200" dirty="0"/>
          </a:p>
        </p:txBody>
      </p:sp>
      <p:pic>
        <p:nvPicPr>
          <p:cNvPr id="7" name="Picture 6">
            <a:extLst>
              <a:ext uri="{FF2B5EF4-FFF2-40B4-BE49-F238E27FC236}">
                <a16:creationId xmlns:a16="http://schemas.microsoft.com/office/drawing/2014/main" id="{B5DF7C52-552A-414E-934A-4EFD997B5DA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169060" y="-35465"/>
            <a:ext cx="2539024" cy="1004783"/>
          </a:xfrm>
          <a:prstGeom prst="rect">
            <a:avLst/>
          </a:prstGeom>
        </p:spPr>
      </p:pic>
    </p:spTree>
    <p:extLst>
      <p:ext uri="{BB962C8B-B14F-4D97-AF65-F5344CB8AC3E}">
        <p14:creationId xmlns:p14="http://schemas.microsoft.com/office/powerpoint/2010/main" val="2888890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E8B50-158B-4CAF-BAE3-25AADCE48924}"/>
              </a:ext>
            </a:extLst>
          </p:cNvPr>
          <p:cNvSpPr>
            <a:spLocks noGrp="1"/>
          </p:cNvSpPr>
          <p:nvPr>
            <p:ph type="title"/>
          </p:nvPr>
        </p:nvSpPr>
        <p:spPr>
          <a:xfrm>
            <a:off x="342900" y="396699"/>
            <a:ext cx="6172200" cy="595861"/>
          </a:xfrm>
        </p:spPr>
        <p:txBody>
          <a:bodyPr>
            <a:noAutofit/>
          </a:bodyPr>
          <a:lstStyle/>
          <a:p>
            <a:pPr algn="l"/>
            <a:br>
              <a:rPr lang="en-GB" sz="3200" b="1" dirty="0">
                <a:effectLst>
                  <a:outerShdw blurRad="38100" dist="38100" dir="2700000" algn="tl">
                    <a:srgbClr val="000000">
                      <a:alpha val="43137"/>
                    </a:srgbClr>
                  </a:outerShdw>
                </a:effectLst>
              </a:rPr>
            </a:br>
            <a:r>
              <a:rPr lang="en-GB" sz="3200" b="1" dirty="0">
                <a:effectLst>
                  <a:outerShdw blurRad="38100" dist="38100" dir="2700000" algn="tl">
                    <a:srgbClr val="000000">
                      <a:alpha val="43137"/>
                    </a:srgbClr>
                  </a:outerShdw>
                </a:effectLst>
              </a:rPr>
              <a:t>Enrichment Week 2024</a:t>
            </a:r>
          </a:p>
        </p:txBody>
      </p:sp>
      <p:pic>
        <p:nvPicPr>
          <p:cNvPr id="7" name="Picture 6">
            <a:extLst>
              <a:ext uri="{FF2B5EF4-FFF2-40B4-BE49-F238E27FC236}">
                <a16:creationId xmlns:a16="http://schemas.microsoft.com/office/drawing/2014/main" id="{B5DF7C52-552A-414E-934A-4EFD997B5DA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9060" y="59785"/>
            <a:ext cx="2539024" cy="1004783"/>
          </a:xfrm>
          <a:prstGeom prst="rect">
            <a:avLst/>
          </a:prstGeom>
        </p:spPr>
      </p:pic>
      <p:graphicFrame>
        <p:nvGraphicFramePr>
          <p:cNvPr id="4" name="Table 3">
            <a:extLst>
              <a:ext uri="{FF2B5EF4-FFF2-40B4-BE49-F238E27FC236}">
                <a16:creationId xmlns:a16="http://schemas.microsoft.com/office/drawing/2014/main" id="{B12F1214-607D-4773-B41B-DEC9651DC8F3}"/>
              </a:ext>
            </a:extLst>
          </p:cNvPr>
          <p:cNvGraphicFramePr>
            <a:graphicFrameLocks noGrp="1"/>
          </p:cNvGraphicFramePr>
          <p:nvPr>
            <p:extLst>
              <p:ext uri="{D42A27DB-BD31-4B8C-83A1-F6EECF244321}">
                <p14:modId xmlns:p14="http://schemas.microsoft.com/office/powerpoint/2010/main" val="2646135060"/>
              </p:ext>
            </p:extLst>
          </p:nvPr>
        </p:nvGraphicFramePr>
        <p:xfrm>
          <a:off x="404664" y="1217601"/>
          <a:ext cx="6009489" cy="5191760"/>
        </p:xfrm>
        <a:graphic>
          <a:graphicData uri="http://schemas.openxmlformats.org/drawingml/2006/table">
            <a:tbl>
              <a:tblPr firstRow="1" bandRow="1">
                <a:tableStyleId>{5C22544A-7EE6-4342-B048-85BDC9FD1C3A}</a:tableStyleId>
              </a:tblPr>
              <a:tblGrid>
                <a:gridCol w="3129169">
                  <a:extLst>
                    <a:ext uri="{9D8B030D-6E8A-4147-A177-3AD203B41FA5}">
                      <a16:colId xmlns:a16="http://schemas.microsoft.com/office/drawing/2014/main" val="3585128066"/>
                    </a:ext>
                  </a:extLst>
                </a:gridCol>
                <a:gridCol w="1008112">
                  <a:extLst>
                    <a:ext uri="{9D8B030D-6E8A-4147-A177-3AD203B41FA5}">
                      <a16:colId xmlns:a16="http://schemas.microsoft.com/office/drawing/2014/main" val="3123484431"/>
                    </a:ext>
                  </a:extLst>
                </a:gridCol>
                <a:gridCol w="1872208">
                  <a:extLst>
                    <a:ext uri="{9D8B030D-6E8A-4147-A177-3AD203B41FA5}">
                      <a16:colId xmlns:a16="http://schemas.microsoft.com/office/drawing/2014/main" val="1565281127"/>
                    </a:ext>
                  </a:extLst>
                </a:gridCol>
              </a:tblGrid>
              <a:tr h="370840">
                <a:tc>
                  <a:txBody>
                    <a:bodyPr/>
                    <a:lstStyle/>
                    <a:p>
                      <a:r>
                        <a:rPr lang="en-GB" sz="1800" dirty="0"/>
                        <a:t>Trip</a:t>
                      </a:r>
                    </a:p>
                  </a:txBody>
                  <a:tcPr/>
                </a:tc>
                <a:tc>
                  <a:txBody>
                    <a:bodyPr/>
                    <a:lstStyle/>
                    <a:p>
                      <a:r>
                        <a:rPr lang="en-GB" sz="1800" dirty="0"/>
                        <a:t>Cost</a:t>
                      </a:r>
                    </a:p>
                  </a:txBody>
                  <a:tcPr/>
                </a:tc>
                <a:tc>
                  <a:txBody>
                    <a:bodyPr/>
                    <a:lstStyle/>
                    <a:p>
                      <a:r>
                        <a:rPr lang="en-GB" sz="1800" dirty="0"/>
                        <a:t>Residential</a:t>
                      </a:r>
                    </a:p>
                  </a:txBody>
                  <a:tcPr/>
                </a:tc>
                <a:extLst>
                  <a:ext uri="{0D108BD9-81ED-4DB2-BD59-A6C34878D82A}">
                    <a16:rowId xmlns:a16="http://schemas.microsoft.com/office/drawing/2014/main" val="3946620531"/>
                  </a:ext>
                </a:extLst>
              </a:tr>
              <a:tr h="370840">
                <a:tc>
                  <a:txBody>
                    <a:bodyPr/>
                    <a:lstStyle/>
                    <a:p>
                      <a:r>
                        <a:rPr lang="en-GB" sz="1800" strike="noStrike" baseline="0" dirty="0"/>
                        <a:t>Adrenaline Week</a:t>
                      </a:r>
                    </a:p>
                  </a:txBody>
                  <a:tcPr/>
                </a:tc>
                <a:tc>
                  <a:txBody>
                    <a:bodyPr/>
                    <a:lstStyle/>
                    <a:p>
                      <a:r>
                        <a:rPr lang="en-GB" sz="1800" strike="noStrike" baseline="0" dirty="0"/>
                        <a:t>£450</a:t>
                      </a:r>
                    </a:p>
                  </a:txBody>
                  <a:tcPr/>
                </a:tc>
                <a:tc>
                  <a:txBody>
                    <a:bodyPr/>
                    <a:lstStyle/>
                    <a:p>
                      <a:r>
                        <a:rPr lang="en-GB" sz="1800" strike="noStrike" baseline="0" dirty="0"/>
                        <a:t>Yes </a:t>
                      </a:r>
                    </a:p>
                  </a:txBody>
                  <a:tcPr/>
                </a:tc>
                <a:extLst>
                  <a:ext uri="{0D108BD9-81ED-4DB2-BD59-A6C34878D82A}">
                    <a16:rowId xmlns:a16="http://schemas.microsoft.com/office/drawing/2014/main" val="1730286245"/>
                  </a:ext>
                </a:extLst>
              </a:tr>
              <a:tr h="370840">
                <a:tc>
                  <a:txBody>
                    <a:bodyPr/>
                    <a:lstStyle/>
                    <a:p>
                      <a:r>
                        <a:rPr lang="en-GB" sz="1800" strike="noStrike" baseline="0" dirty="0"/>
                        <a:t>Big Art</a:t>
                      </a:r>
                    </a:p>
                  </a:txBody>
                  <a:tcPr/>
                </a:tc>
                <a:tc>
                  <a:txBody>
                    <a:bodyPr/>
                    <a:lstStyle/>
                    <a:p>
                      <a:r>
                        <a:rPr lang="en-GB" sz="1800" strike="noStrike" baseline="0" dirty="0"/>
                        <a:t>Free</a:t>
                      </a:r>
                    </a:p>
                  </a:txBody>
                  <a:tcPr/>
                </a:tc>
                <a:tc>
                  <a:txBody>
                    <a:bodyPr/>
                    <a:lstStyle/>
                    <a:p>
                      <a:r>
                        <a:rPr lang="en-GB" sz="1800" strike="noStrike" baseline="0" dirty="0"/>
                        <a:t>No</a:t>
                      </a:r>
                    </a:p>
                  </a:txBody>
                  <a:tcPr/>
                </a:tc>
                <a:extLst>
                  <a:ext uri="{0D108BD9-81ED-4DB2-BD59-A6C34878D82A}">
                    <a16:rowId xmlns:a16="http://schemas.microsoft.com/office/drawing/2014/main" val="1378648598"/>
                  </a:ext>
                </a:extLst>
              </a:tr>
              <a:tr h="370840">
                <a:tc>
                  <a:txBody>
                    <a:bodyPr/>
                    <a:lstStyle/>
                    <a:p>
                      <a:r>
                        <a:rPr lang="en-GB" sz="1800" strike="noStrike" baseline="0" dirty="0"/>
                        <a:t>Computer Science Week</a:t>
                      </a:r>
                    </a:p>
                  </a:txBody>
                  <a:tcPr/>
                </a:tc>
                <a:tc>
                  <a:txBody>
                    <a:bodyPr/>
                    <a:lstStyle/>
                    <a:p>
                      <a:r>
                        <a:rPr lang="en-GB" sz="1800" strike="noStrike" baseline="0" dirty="0"/>
                        <a:t>Free</a:t>
                      </a:r>
                    </a:p>
                  </a:txBody>
                  <a:tcPr/>
                </a:tc>
                <a:tc>
                  <a:txBody>
                    <a:bodyPr/>
                    <a:lstStyle/>
                    <a:p>
                      <a:r>
                        <a:rPr lang="en-GB" sz="1800" strike="noStrike" baseline="0" dirty="0"/>
                        <a:t>No</a:t>
                      </a:r>
                    </a:p>
                  </a:txBody>
                  <a:tcPr/>
                </a:tc>
                <a:extLst>
                  <a:ext uri="{0D108BD9-81ED-4DB2-BD59-A6C34878D82A}">
                    <a16:rowId xmlns:a16="http://schemas.microsoft.com/office/drawing/2014/main" val="990371120"/>
                  </a:ext>
                </a:extLst>
              </a:tr>
              <a:tr h="370840">
                <a:tc>
                  <a:txBody>
                    <a:bodyPr/>
                    <a:lstStyle/>
                    <a:p>
                      <a:r>
                        <a:rPr lang="en-GB" sz="1800" strike="noStrike" baseline="0" dirty="0"/>
                        <a:t>Cycling Week</a:t>
                      </a:r>
                    </a:p>
                  </a:txBody>
                  <a:tcPr/>
                </a:tc>
                <a:tc>
                  <a:txBody>
                    <a:bodyPr/>
                    <a:lstStyle/>
                    <a:p>
                      <a:r>
                        <a:rPr lang="en-GB" sz="1800" strike="noStrike" baseline="0" dirty="0"/>
                        <a:t>Free</a:t>
                      </a:r>
                    </a:p>
                  </a:txBody>
                  <a:tcPr/>
                </a:tc>
                <a:tc>
                  <a:txBody>
                    <a:bodyPr/>
                    <a:lstStyle/>
                    <a:p>
                      <a:r>
                        <a:rPr lang="en-GB" sz="1800" strike="noStrike" baseline="0" dirty="0"/>
                        <a:t>No</a:t>
                      </a:r>
                    </a:p>
                  </a:txBody>
                  <a:tcPr/>
                </a:tc>
                <a:extLst>
                  <a:ext uri="{0D108BD9-81ED-4DB2-BD59-A6C34878D82A}">
                    <a16:rowId xmlns:a16="http://schemas.microsoft.com/office/drawing/2014/main" val="2521842840"/>
                  </a:ext>
                </a:extLst>
              </a:tr>
              <a:tr h="370840">
                <a:tc>
                  <a:txBody>
                    <a:bodyPr/>
                    <a:lstStyle/>
                    <a:p>
                      <a:r>
                        <a:rPr lang="en-GB" sz="1800" strike="noStrike" baseline="0" dirty="0"/>
                        <a:t>Detective School</a:t>
                      </a:r>
                    </a:p>
                  </a:txBody>
                  <a:tcPr/>
                </a:tc>
                <a:tc>
                  <a:txBody>
                    <a:bodyPr/>
                    <a:lstStyle/>
                    <a:p>
                      <a:r>
                        <a:rPr lang="en-GB" sz="1800" strike="noStrike" baseline="0" dirty="0"/>
                        <a:t>Free</a:t>
                      </a:r>
                    </a:p>
                  </a:txBody>
                  <a:tcPr/>
                </a:tc>
                <a:tc>
                  <a:txBody>
                    <a:bodyPr/>
                    <a:lstStyle/>
                    <a:p>
                      <a:r>
                        <a:rPr lang="en-GB" sz="1800" strike="noStrike" baseline="0" dirty="0"/>
                        <a:t>No</a:t>
                      </a:r>
                    </a:p>
                  </a:txBody>
                  <a:tcPr/>
                </a:tc>
                <a:extLst>
                  <a:ext uri="{0D108BD9-81ED-4DB2-BD59-A6C34878D82A}">
                    <a16:rowId xmlns:a16="http://schemas.microsoft.com/office/drawing/2014/main" val="52227073"/>
                  </a:ext>
                </a:extLst>
              </a:tr>
              <a:tr h="370840">
                <a:tc>
                  <a:txBody>
                    <a:bodyPr/>
                    <a:lstStyle/>
                    <a:p>
                      <a:r>
                        <a:rPr lang="en-GB" sz="1800" strike="noStrike" baseline="0" dirty="0"/>
                        <a:t>Sports Leaders</a:t>
                      </a:r>
                    </a:p>
                  </a:txBody>
                  <a:tcPr/>
                </a:tc>
                <a:tc>
                  <a:txBody>
                    <a:bodyPr/>
                    <a:lstStyle/>
                    <a:p>
                      <a:r>
                        <a:rPr lang="en-GB" sz="1800" strike="noStrike" baseline="0" dirty="0"/>
                        <a:t>£20</a:t>
                      </a:r>
                    </a:p>
                  </a:txBody>
                  <a:tcPr/>
                </a:tc>
                <a:tc>
                  <a:txBody>
                    <a:bodyPr/>
                    <a:lstStyle/>
                    <a:p>
                      <a:r>
                        <a:rPr lang="en-GB" sz="1800" strike="noStrike" baseline="0" dirty="0"/>
                        <a:t>No</a:t>
                      </a:r>
                    </a:p>
                  </a:txBody>
                  <a:tcPr/>
                </a:tc>
                <a:extLst>
                  <a:ext uri="{0D108BD9-81ED-4DB2-BD59-A6C34878D82A}">
                    <a16:rowId xmlns:a16="http://schemas.microsoft.com/office/drawing/2014/main" val="3071232871"/>
                  </a:ext>
                </a:extLst>
              </a:tr>
              <a:tr h="370840">
                <a:tc>
                  <a:txBody>
                    <a:bodyPr/>
                    <a:lstStyle/>
                    <a:p>
                      <a:r>
                        <a:rPr lang="en-GB" sz="1800" strike="noStrike" baseline="0" dirty="0" err="1"/>
                        <a:t>Heatree</a:t>
                      </a:r>
                      <a:r>
                        <a:rPr lang="en-GB" sz="1800" strike="noStrike" baseline="0" dirty="0"/>
                        <a:t> House (Y7 only)</a:t>
                      </a:r>
                    </a:p>
                  </a:txBody>
                  <a:tcPr/>
                </a:tc>
                <a:tc>
                  <a:txBody>
                    <a:bodyPr/>
                    <a:lstStyle/>
                    <a:p>
                      <a:r>
                        <a:rPr lang="en-GB" sz="1800" strike="noStrike" baseline="0" dirty="0"/>
                        <a:t>£375</a:t>
                      </a:r>
                    </a:p>
                  </a:txBody>
                  <a:tcPr/>
                </a:tc>
                <a:tc>
                  <a:txBody>
                    <a:bodyPr/>
                    <a:lstStyle/>
                    <a:p>
                      <a:r>
                        <a:rPr lang="en-GB" sz="1800" strike="noStrike" baseline="0" dirty="0"/>
                        <a:t>Yes</a:t>
                      </a:r>
                    </a:p>
                  </a:txBody>
                  <a:tcPr/>
                </a:tc>
                <a:extLst>
                  <a:ext uri="{0D108BD9-81ED-4DB2-BD59-A6C34878D82A}">
                    <a16:rowId xmlns:a16="http://schemas.microsoft.com/office/drawing/2014/main" val="3917693895"/>
                  </a:ext>
                </a:extLst>
              </a:tr>
              <a:tr h="370840">
                <a:tc>
                  <a:txBody>
                    <a:bodyPr/>
                    <a:lstStyle/>
                    <a:p>
                      <a:r>
                        <a:rPr lang="en-GB" sz="1800" strike="noStrike" baseline="0" dirty="0"/>
                        <a:t>Historical and Cultural Week</a:t>
                      </a:r>
                    </a:p>
                  </a:txBody>
                  <a:tcPr/>
                </a:tc>
                <a:tc>
                  <a:txBody>
                    <a:bodyPr/>
                    <a:lstStyle/>
                    <a:p>
                      <a:r>
                        <a:rPr lang="en-GB" sz="1800" strike="noStrike" baseline="0" dirty="0"/>
                        <a:t>£425</a:t>
                      </a:r>
                    </a:p>
                  </a:txBody>
                  <a:tcPr/>
                </a:tc>
                <a:tc>
                  <a:txBody>
                    <a:bodyPr/>
                    <a:lstStyle/>
                    <a:p>
                      <a:r>
                        <a:rPr lang="en-GB" sz="1800" strike="noStrike" baseline="0" dirty="0"/>
                        <a:t>Yes</a:t>
                      </a:r>
                    </a:p>
                  </a:txBody>
                  <a:tcPr/>
                </a:tc>
                <a:extLst>
                  <a:ext uri="{0D108BD9-81ED-4DB2-BD59-A6C34878D82A}">
                    <a16:rowId xmlns:a16="http://schemas.microsoft.com/office/drawing/2014/main" val="2338266352"/>
                  </a:ext>
                </a:extLst>
              </a:tr>
              <a:tr h="370840">
                <a:tc>
                  <a:txBody>
                    <a:bodyPr/>
                    <a:lstStyle/>
                    <a:p>
                      <a:r>
                        <a:rPr lang="en-GB" sz="1800" strike="noStrike" baseline="0" dirty="0"/>
                        <a:t>Rock Stars</a:t>
                      </a:r>
                    </a:p>
                  </a:txBody>
                  <a:tcPr/>
                </a:tc>
                <a:tc>
                  <a:txBody>
                    <a:bodyPr/>
                    <a:lstStyle/>
                    <a:p>
                      <a:r>
                        <a:rPr lang="en-GB" sz="1800" strike="noStrike" baseline="0" dirty="0"/>
                        <a:t>Free</a:t>
                      </a:r>
                    </a:p>
                  </a:txBody>
                  <a:tcPr/>
                </a:tc>
                <a:tc>
                  <a:txBody>
                    <a:bodyPr/>
                    <a:lstStyle/>
                    <a:p>
                      <a:r>
                        <a:rPr lang="en-GB" sz="1800" strike="noStrike" baseline="0" dirty="0"/>
                        <a:t>No</a:t>
                      </a:r>
                    </a:p>
                  </a:txBody>
                  <a:tcPr/>
                </a:tc>
                <a:extLst>
                  <a:ext uri="{0D108BD9-81ED-4DB2-BD59-A6C34878D82A}">
                    <a16:rowId xmlns:a16="http://schemas.microsoft.com/office/drawing/2014/main" val="78636828"/>
                  </a:ext>
                </a:extLst>
              </a:tr>
              <a:tr h="370840">
                <a:tc>
                  <a:txBody>
                    <a:bodyPr/>
                    <a:lstStyle/>
                    <a:p>
                      <a:r>
                        <a:rPr lang="en-GB" sz="1800" strike="noStrike" baseline="0" dirty="0"/>
                        <a:t>Sporting Superstars</a:t>
                      </a:r>
                    </a:p>
                  </a:txBody>
                  <a:tcPr/>
                </a:tc>
                <a:tc>
                  <a:txBody>
                    <a:bodyPr/>
                    <a:lstStyle/>
                    <a:p>
                      <a:r>
                        <a:rPr lang="en-GB" sz="1800" strike="noStrike" baseline="0" dirty="0"/>
                        <a:t>Free</a:t>
                      </a:r>
                    </a:p>
                  </a:txBody>
                  <a:tcPr/>
                </a:tc>
                <a:tc>
                  <a:txBody>
                    <a:bodyPr/>
                    <a:lstStyle/>
                    <a:p>
                      <a:r>
                        <a:rPr lang="en-GB" sz="1800" strike="noStrike" baseline="0" dirty="0"/>
                        <a:t>No</a:t>
                      </a:r>
                    </a:p>
                  </a:txBody>
                  <a:tcPr/>
                </a:tc>
                <a:extLst>
                  <a:ext uri="{0D108BD9-81ED-4DB2-BD59-A6C34878D82A}">
                    <a16:rowId xmlns:a16="http://schemas.microsoft.com/office/drawing/2014/main" val="1893422392"/>
                  </a:ext>
                </a:extLst>
              </a:tr>
              <a:tr h="370840">
                <a:tc>
                  <a:txBody>
                    <a:bodyPr/>
                    <a:lstStyle/>
                    <a:p>
                      <a:r>
                        <a:rPr lang="en-GB" sz="1800" strike="noStrike" baseline="0" dirty="0"/>
                        <a:t>Mindfulness</a:t>
                      </a:r>
                    </a:p>
                  </a:txBody>
                  <a:tcPr/>
                </a:tc>
                <a:tc>
                  <a:txBody>
                    <a:bodyPr/>
                    <a:lstStyle/>
                    <a:p>
                      <a:r>
                        <a:rPr lang="en-GB" sz="1800" strike="noStrike" baseline="0" dirty="0"/>
                        <a:t>Free</a:t>
                      </a:r>
                    </a:p>
                  </a:txBody>
                  <a:tcPr/>
                </a:tc>
                <a:tc>
                  <a:txBody>
                    <a:bodyPr/>
                    <a:lstStyle/>
                    <a:p>
                      <a:r>
                        <a:rPr lang="en-GB" sz="1800" strike="noStrike" baseline="0" dirty="0"/>
                        <a:t>No</a:t>
                      </a:r>
                    </a:p>
                  </a:txBody>
                  <a:tcPr/>
                </a:tc>
                <a:extLst>
                  <a:ext uri="{0D108BD9-81ED-4DB2-BD59-A6C34878D82A}">
                    <a16:rowId xmlns:a16="http://schemas.microsoft.com/office/drawing/2014/main" val="2402652384"/>
                  </a:ext>
                </a:extLst>
              </a:tr>
              <a:tr h="370840">
                <a:tc>
                  <a:txBody>
                    <a:bodyPr/>
                    <a:lstStyle/>
                    <a:p>
                      <a:r>
                        <a:rPr lang="en-GB" sz="1800" strike="noStrike" baseline="0" dirty="0"/>
                        <a:t>Theatre Week</a:t>
                      </a:r>
                    </a:p>
                  </a:txBody>
                  <a:tcPr/>
                </a:tc>
                <a:tc>
                  <a:txBody>
                    <a:bodyPr/>
                    <a:lstStyle/>
                    <a:p>
                      <a:r>
                        <a:rPr lang="en-GB" sz="1800" strike="noStrike" baseline="0" dirty="0"/>
                        <a:t>£250</a:t>
                      </a:r>
                    </a:p>
                  </a:txBody>
                  <a:tcPr/>
                </a:tc>
                <a:tc>
                  <a:txBody>
                    <a:bodyPr/>
                    <a:lstStyle/>
                    <a:p>
                      <a:r>
                        <a:rPr lang="en-GB" sz="1800" strike="noStrike" baseline="0" dirty="0"/>
                        <a:t>No</a:t>
                      </a:r>
                    </a:p>
                  </a:txBody>
                  <a:tcPr/>
                </a:tc>
                <a:extLst>
                  <a:ext uri="{0D108BD9-81ED-4DB2-BD59-A6C34878D82A}">
                    <a16:rowId xmlns:a16="http://schemas.microsoft.com/office/drawing/2014/main" val="1300266448"/>
                  </a:ext>
                </a:extLst>
              </a:tr>
              <a:tr h="370840">
                <a:tc>
                  <a:txBody>
                    <a:bodyPr/>
                    <a:lstStyle/>
                    <a:p>
                      <a:r>
                        <a:rPr lang="en-GB" sz="1800" strike="noStrike" baseline="0" dirty="0" err="1"/>
                        <a:t>Watersports</a:t>
                      </a:r>
                      <a:r>
                        <a:rPr lang="en-GB" sz="1800" strike="noStrike" baseline="0" dirty="0"/>
                        <a:t> Week</a:t>
                      </a:r>
                    </a:p>
                  </a:txBody>
                  <a:tcPr/>
                </a:tc>
                <a:tc>
                  <a:txBody>
                    <a:bodyPr/>
                    <a:lstStyle/>
                    <a:p>
                      <a:r>
                        <a:rPr lang="en-GB" sz="1800" strike="noStrike" baseline="0" dirty="0"/>
                        <a:t>£250</a:t>
                      </a:r>
                    </a:p>
                  </a:txBody>
                  <a:tcPr/>
                </a:tc>
                <a:tc>
                  <a:txBody>
                    <a:bodyPr/>
                    <a:lstStyle/>
                    <a:p>
                      <a:r>
                        <a:rPr lang="en-GB" sz="1800" strike="noStrike" baseline="0" dirty="0"/>
                        <a:t>No</a:t>
                      </a:r>
                    </a:p>
                  </a:txBody>
                  <a:tcPr/>
                </a:tc>
                <a:extLst>
                  <a:ext uri="{0D108BD9-81ED-4DB2-BD59-A6C34878D82A}">
                    <a16:rowId xmlns:a16="http://schemas.microsoft.com/office/drawing/2014/main" val="1335581285"/>
                  </a:ext>
                </a:extLst>
              </a:tr>
            </a:tbl>
          </a:graphicData>
        </a:graphic>
      </p:graphicFrame>
      <p:sp>
        <p:nvSpPr>
          <p:cNvPr id="8" name="TextBox 7">
            <a:extLst>
              <a:ext uri="{FF2B5EF4-FFF2-40B4-BE49-F238E27FC236}">
                <a16:creationId xmlns:a16="http://schemas.microsoft.com/office/drawing/2014/main" id="{F40274B7-EC07-4030-B040-8BB9FC7C47D5}"/>
              </a:ext>
            </a:extLst>
          </p:cNvPr>
          <p:cNvSpPr txBox="1"/>
          <p:nvPr/>
        </p:nvSpPr>
        <p:spPr>
          <a:xfrm>
            <a:off x="224654" y="7322456"/>
            <a:ext cx="6408692" cy="2308324"/>
          </a:xfrm>
          <a:prstGeom prst="rect">
            <a:avLst/>
          </a:prstGeom>
          <a:noFill/>
        </p:spPr>
        <p:txBody>
          <a:bodyPr wrap="square" rtlCol="0">
            <a:spAutoFit/>
          </a:bodyPr>
          <a:lstStyle/>
          <a:p>
            <a:r>
              <a:rPr lang="en-GB" dirty="0"/>
              <a:t>………………………………………………………………………………………………………</a:t>
            </a:r>
          </a:p>
          <a:p>
            <a:r>
              <a:rPr lang="en-GB" dirty="0"/>
              <a:t>Student name:_________________________ Tutor Group:______</a:t>
            </a:r>
          </a:p>
          <a:p>
            <a:endParaRPr lang="en-GB" dirty="0"/>
          </a:p>
          <a:p>
            <a:r>
              <a:rPr lang="en-GB" dirty="0"/>
              <a:t>Trip First Choice:________________________________________</a:t>
            </a:r>
          </a:p>
          <a:p>
            <a:endParaRPr lang="en-GB" dirty="0"/>
          </a:p>
          <a:p>
            <a:r>
              <a:rPr lang="en-GB" dirty="0"/>
              <a:t>Trip Second Choice:______________________________________</a:t>
            </a:r>
          </a:p>
          <a:p>
            <a:endParaRPr lang="en-GB" dirty="0"/>
          </a:p>
          <a:p>
            <a:r>
              <a:rPr lang="en-GB" dirty="0"/>
              <a:t>Trip Third Choice:________________________________________</a:t>
            </a:r>
          </a:p>
        </p:txBody>
      </p:sp>
    </p:spTree>
    <p:extLst>
      <p:ext uri="{BB962C8B-B14F-4D97-AF65-F5344CB8AC3E}">
        <p14:creationId xmlns:p14="http://schemas.microsoft.com/office/powerpoint/2010/main" val="496431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19">
            <a:extLst>
              <a:ext uri="{FF2B5EF4-FFF2-40B4-BE49-F238E27FC236}">
                <a16:creationId xmlns:a16="http://schemas.microsoft.com/office/drawing/2014/main" id="{6C7A5114-F65E-4066-82B6-0B7C5F74DCB3}"/>
              </a:ext>
            </a:extLst>
          </p:cNvPr>
          <p:cNvSpPr>
            <a:spLocks noGrp="1"/>
          </p:cNvSpPr>
          <p:nvPr>
            <p:ph type="sldNum" sz="quarter" idx="12"/>
          </p:nvPr>
        </p:nvSpPr>
        <p:spPr/>
        <p:txBody>
          <a:bodyPr/>
          <a:lstStyle/>
          <a:p>
            <a:fld id="{9171FEC6-62C0-40E1-8B68-9946EA5BE61B}" type="slidenum">
              <a:rPr lang="en-GB" smtClean="0"/>
              <a:pPr/>
              <a:t>4</a:t>
            </a:fld>
            <a:endParaRPr lang="en-GB" dirty="0"/>
          </a:p>
        </p:txBody>
      </p:sp>
      <p:graphicFrame>
        <p:nvGraphicFramePr>
          <p:cNvPr id="11" name="Table 10">
            <a:extLst>
              <a:ext uri="{FF2B5EF4-FFF2-40B4-BE49-F238E27FC236}">
                <a16:creationId xmlns:a16="http://schemas.microsoft.com/office/drawing/2014/main" id="{44251DA8-5709-4560-B398-B05D8E80D02A}"/>
              </a:ext>
            </a:extLst>
          </p:cNvPr>
          <p:cNvGraphicFramePr>
            <a:graphicFrameLocks noGrp="1"/>
          </p:cNvGraphicFramePr>
          <p:nvPr>
            <p:extLst>
              <p:ext uri="{D42A27DB-BD31-4B8C-83A1-F6EECF244321}">
                <p14:modId xmlns:p14="http://schemas.microsoft.com/office/powerpoint/2010/main" val="2705740978"/>
              </p:ext>
            </p:extLst>
          </p:nvPr>
        </p:nvGraphicFramePr>
        <p:xfrm>
          <a:off x="342900" y="140611"/>
          <a:ext cx="6172200" cy="2948069"/>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1508753">
                  <a:extLst>
                    <a:ext uri="{9D8B030D-6E8A-4147-A177-3AD203B41FA5}">
                      <a16:colId xmlns:a16="http://schemas.microsoft.com/office/drawing/2014/main" val="1705777551"/>
                    </a:ext>
                  </a:extLst>
                </a:gridCol>
                <a:gridCol w="1508754">
                  <a:extLst>
                    <a:ext uri="{9D8B030D-6E8A-4147-A177-3AD203B41FA5}">
                      <a16:colId xmlns:a16="http://schemas.microsoft.com/office/drawing/2014/main" val="3700365747"/>
                    </a:ext>
                  </a:extLst>
                </a:gridCol>
                <a:gridCol w="1508753">
                  <a:extLst>
                    <a:ext uri="{9D8B030D-6E8A-4147-A177-3AD203B41FA5}">
                      <a16:colId xmlns:a16="http://schemas.microsoft.com/office/drawing/2014/main" val="3208120960"/>
                    </a:ext>
                  </a:extLst>
                </a:gridCol>
              </a:tblGrid>
              <a:tr h="370840">
                <a:tc gridSpan="4">
                  <a:txBody>
                    <a:bodyPr/>
                    <a:lstStyle/>
                    <a:p>
                      <a:r>
                        <a:rPr lang="en-GB" dirty="0"/>
                        <a:t>Adrenaline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Day trips and 1 night residential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1073549">
                <a:tc gridSpan="4">
                  <a:txBody>
                    <a:bodyPr/>
                    <a:lstStyle/>
                    <a:p>
                      <a:r>
                        <a:rPr lang="en-GB" sz="1200" dirty="0"/>
                        <a:t>During this week, students will take part in a variety of adrenaline fuelled events.  Students will travel to Alton Towers on the Monday and stay overnight to rerun the fun the next day.  On Wednesday they will go to Splashdown and Adrenaline Quarry on the Thursday.</a:t>
                      </a:r>
                    </a:p>
                    <a:p>
                      <a:endParaRPr lang="en-GB" sz="1200" dirty="0"/>
                    </a:p>
                    <a:p>
                      <a:r>
                        <a:rPr lang="en-GB" sz="1200" b="1" dirty="0"/>
                        <a:t>Please note: </a:t>
                      </a:r>
                      <a:r>
                        <a:rPr lang="en-GB" sz="1200" b="0" dirty="0"/>
                        <a:t>students will need to be able to swim  25M unaided. </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£450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Trip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05933803"/>
                  </a:ext>
                </a:extLst>
              </a:tr>
            </a:tbl>
          </a:graphicData>
        </a:graphic>
      </p:graphicFrame>
      <p:graphicFrame>
        <p:nvGraphicFramePr>
          <p:cNvPr id="19" name="Table 18">
            <a:extLst>
              <a:ext uri="{FF2B5EF4-FFF2-40B4-BE49-F238E27FC236}">
                <a16:creationId xmlns:a16="http://schemas.microsoft.com/office/drawing/2014/main" id="{63526106-B248-463C-88A7-9037971CC932}"/>
              </a:ext>
            </a:extLst>
          </p:cNvPr>
          <p:cNvGraphicFramePr>
            <a:graphicFrameLocks noGrp="1"/>
          </p:cNvGraphicFramePr>
          <p:nvPr>
            <p:extLst>
              <p:ext uri="{D42A27DB-BD31-4B8C-83A1-F6EECF244321}">
                <p14:modId xmlns:p14="http://schemas.microsoft.com/office/powerpoint/2010/main" val="2515300530"/>
              </p:ext>
            </p:extLst>
          </p:nvPr>
        </p:nvGraphicFramePr>
        <p:xfrm>
          <a:off x="332656" y="3368824"/>
          <a:ext cx="6172200" cy="2816200"/>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1508753">
                  <a:extLst>
                    <a:ext uri="{9D8B030D-6E8A-4147-A177-3AD203B41FA5}">
                      <a16:colId xmlns:a16="http://schemas.microsoft.com/office/drawing/2014/main" val="1705777551"/>
                    </a:ext>
                  </a:extLst>
                </a:gridCol>
                <a:gridCol w="1508754">
                  <a:extLst>
                    <a:ext uri="{9D8B030D-6E8A-4147-A177-3AD203B41FA5}">
                      <a16:colId xmlns:a16="http://schemas.microsoft.com/office/drawing/2014/main" val="2524099609"/>
                    </a:ext>
                  </a:extLst>
                </a:gridCol>
                <a:gridCol w="1508753">
                  <a:extLst>
                    <a:ext uri="{9D8B030D-6E8A-4147-A177-3AD203B41FA5}">
                      <a16:colId xmlns:a16="http://schemas.microsoft.com/office/drawing/2014/main" val="2641675918"/>
                    </a:ext>
                  </a:extLst>
                </a:gridCol>
              </a:tblGrid>
              <a:tr h="370840">
                <a:tc gridSpan="4">
                  <a:txBody>
                    <a:bodyPr/>
                    <a:lstStyle/>
                    <a:p>
                      <a:r>
                        <a:rPr lang="en-GB" dirty="0"/>
                        <a:t>Big Art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In-school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941680">
                <a:tc gridSpan="4">
                  <a:txBody>
                    <a:bodyPr/>
                    <a:lstStyle/>
                    <a:p>
                      <a:r>
                        <a:rPr lang="en-GB" sz="1200" dirty="0"/>
                        <a:t>Do you enjoy art and being artistic?</a:t>
                      </a:r>
                    </a:p>
                    <a:p>
                      <a:r>
                        <a:rPr lang="en-GB" sz="1200" dirty="0"/>
                        <a:t>During the week, you will have visit a local museum and receive visits from local artists to run workshops.  From these workshops, you will create your own masterpieces for display in and around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Activity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Mrs Munkley (</a:t>
                      </a:r>
                      <a:r>
                        <a:rPr lang="en-GB" sz="1200" dirty="0" err="1">
                          <a:hlinkClick r:id="rId2"/>
                        </a:rPr>
                        <a:t>Jennifer.Munklet@stlukescofe.school</a:t>
                      </a:r>
                      <a:r>
                        <a:rPr lang="en-GB" sz="12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798987729"/>
                  </a:ext>
                </a:extLst>
              </a:tr>
            </a:tbl>
          </a:graphicData>
        </a:graphic>
      </p:graphicFrame>
      <p:graphicFrame>
        <p:nvGraphicFramePr>
          <p:cNvPr id="6" name="Table 5">
            <a:extLst>
              <a:ext uri="{FF2B5EF4-FFF2-40B4-BE49-F238E27FC236}">
                <a16:creationId xmlns:a16="http://schemas.microsoft.com/office/drawing/2014/main" id="{2A5E83F0-6D06-48BC-86DB-9A24FD87E641}"/>
              </a:ext>
            </a:extLst>
          </p:cNvPr>
          <p:cNvGraphicFramePr>
            <a:graphicFrameLocks noGrp="1"/>
          </p:cNvGraphicFramePr>
          <p:nvPr>
            <p:extLst>
              <p:ext uri="{D42A27DB-BD31-4B8C-83A1-F6EECF244321}">
                <p14:modId xmlns:p14="http://schemas.microsoft.com/office/powerpoint/2010/main" val="3927682858"/>
              </p:ext>
            </p:extLst>
          </p:nvPr>
        </p:nvGraphicFramePr>
        <p:xfrm>
          <a:off x="342900" y="6446480"/>
          <a:ext cx="6172200" cy="3115032"/>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1508753">
                  <a:extLst>
                    <a:ext uri="{9D8B030D-6E8A-4147-A177-3AD203B41FA5}">
                      <a16:colId xmlns:a16="http://schemas.microsoft.com/office/drawing/2014/main" val="1705777551"/>
                    </a:ext>
                  </a:extLst>
                </a:gridCol>
                <a:gridCol w="1508754">
                  <a:extLst>
                    <a:ext uri="{9D8B030D-6E8A-4147-A177-3AD203B41FA5}">
                      <a16:colId xmlns:a16="http://schemas.microsoft.com/office/drawing/2014/main" val="3572253084"/>
                    </a:ext>
                  </a:extLst>
                </a:gridCol>
                <a:gridCol w="1508753">
                  <a:extLst>
                    <a:ext uri="{9D8B030D-6E8A-4147-A177-3AD203B41FA5}">
                      <a16:colId xmlns:a16="http://schemas.microsoft.com/office/drawing/2014/main" val="3442377862"/>
                    </a:ext>
                  </a:extLst>
                </a:gridCol>
              </a:tblGrid>
              <a:tr h="370840">
                <a:tc gridSpan="4">
                  <a:txBody>
                    <a:bodyPr/>
                    <a:lstStyle/>
                    <a:p>
                      <a:r>
                        <a:rPr lang="en-GB" dirty="0"/>
                        <a:t>Computer Science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In-school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1240512">
                <a:tc gridSpan="4">
                  <a:txBody>
                    <a:bodyPr/>
                    <a:lstStyle/>
                    <a:p>
                      <a:r>
                        <a:rPr lang="en-GB" sz="1200" dirty="0"/>
                        <a:t>If you love learning about how computers and computer systems work then this is the activity for you!</a:t>
                      </a:r>
                    </a:p>
                    <a:p>
                      <a:r>
                        <a:rPr lang="en-GB" sz="1200" dirty="0"/>
                        <a:t>Students will have the opportunity to explore computers above and beyond the curriculum and the classroom.  </a:t>
                      </a:r>
                    </a:p>
                    <a:p>
                      <a:r>
                        <a:rPr lang="en-GB" sz="1200" dirty="0"/>
                        <a:t>This will include programming, digital media and robotics.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Activity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57468477"/>
                  </a:ext>
                </a:extLst>
              </a:tr>
            </a:tbl>
          </a:graphicData>
        </a:graphic>
      </p:graphicFrame>
    </p:spTree>
    <p:extLst>
      <p:ext uri="{BB962C8B-B14F-4D97-AF65-F5344CB8AC3E}">
        <p14:creationId xmlns:p14="http://schemas.microsoft.com/office/powerpoint/2010/main" val="1458324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44251DA8-5709-4560-B398-B05D8E80D02A}"/>
              </a:ext>
            </a:extLst>
          </p:cNvPr>
          <p:cNvGraphicFramePr>
            <a:graphicFrameLocks noGrp="1"/>
          </p:cNvGraphicFramePr>
          <p:nvPr>
            <p:extLst>
              <p:ext uri="{D42A27DB-BD31-4B8C-83A1-F6EECF244321}">
                <p14:modId xmlns:p14="http://schemas.microsoft.com/office/powerpoint/2010/main" val="1533687973"/>
              </p:ext>
            </p:extLst>
          </p:nvPr>
        </p:nvGraphicFramePr>
        <p:xfrm>
          <a:off x="314722" y="3422144"/>
          <a:ext cx="6172139" cy="2978904"/>
        </p:xfrm>
        <a:graphic>
          <a:graphicData uri="http://schemas.openxmlformats.org/drawingml/2006/table">
            <a:tbl>
              <a:tblPr firstRow="1" bandRow="1">
                <a:tableStyleId>{5C22544A-7EE6-4342-B048-85BDC9FD1C3A}</a:tableStyleId>
              </a:tblPr>
              <a:tblGrid>
                <a:gridCol w="1420294">
                  <a:extLst>
                    <a:ext uri="{9D8B030D-6E8A-4147-A177-3AD203B41FA5}">
                      <a16:colId xmlns:a16="http://schemas.microsoft.com/office/drawing/2014/main" val="1709079402"/>
                    </a:ext>
                  </a:extLst>
                </a:gridCol>
                <a:gridCol w="1583948">
                  <a:extLst>
                    <a:ext uri="{9D8B030D-6E8A-4147-A177-3AD203B41FA5}">
                      <a16:colId xmlns:a16="http://schemas.microsoft.com/office/drawing/2014/main" val="1705777551"/>
                    </a:ext>
                  </a:extLst>
                </a:gridCol>
                <a:gridCol w="1583949">
                  <a:extLst>
                    <a:ext uri="{9D8B030D-6E8A-4147-A177-3AD203B41FA5}">
                      <a16:colId xmlns:a16="http://schemas.microsoft.com/office/drawing/2014/main" val="2839614453"/>
                    </a:ext>
                  </a:extLst>
                </a:gridCol>
                <a:gridCol w="1583948">
                  <a:extLst>
                    <a:ext uri="{9D8B030D-6E8A-4147-A177-3AD203B41FA5}">
                      <a16:colId xmlns:a16="http://schemas.microsoft.com/office/drawing/2014/main" val="1561950676"/>
                    </a:ext>
                  </a:extLst>
                </a:gridCol>
              </a:tblGrid>
              <a:tr h="370840">
                <a:tc gridSpan="4">
                  <a:txBody>
                    <a:bodyPr/>
                    <a:lstStyle/>
                    <a:p>
                      <a:r>
                        <a:rPr lang="en-GB" dirty="0"/>
                        <a:t>Sports Leaders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In-school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1104384">
                <a:tc gridSpan="4">
                  <a:txBody>
                    <a:bodyPr/>
                    <a:lstStyle/>
                    <a:p>
                      <a:r>
                        <a:rPr lang="en-GB" sz="1200" dirty="0"/>
                        <a:t>A chance to enhance your CV by gaining certificates in Sports Leadership.  From the Activity Volunteer Award, Dodgeball young leaders, Rugby leaders, CrossFit leaders and  Rounders young leaders award.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Activity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207783145"/>
                  </a:ext>
                </a:extLst>
              </a:tr>
            </a:tbl>
          </a:graphicData>
        </a:graphic>
      </p:graphicFrame>
      <p:graphicFrame>
        <p:nvGraphicFramePr>
          <p:cNvPr id="5" name="Table 4">
            <a:extLst>
              <a:ext uri="{FF2B5EF4-FFF2-40B4-BE49-F238E27FC236}">
                <a16:creationId xmlns:a16="http://schemas.microsoft.com/office/drawing/2014/main" id="{A1CCBCA9-5ECB-496D-B258-B6A61C4200B3}"/>
              </a:ext>
            </a:extLst>
          </p:cNvPr>
          <p:cNvGraphicFramePr>
            <a:graphicFrameLocks noGrp="1"/>
          </p:cNvGraphicFramePr>
          <p:nvPr>
            <p:extLst>
              <p:ext uri="{D42A27DB-BD31-4B8C-83A1-F6EECF244321}">
                <p14:modId xmlns:p14="http://schemas.microsoft.com/office/powerpoint/2010/main" val="3204760490"/>
              </p:ext>
            </p:extLst>
          </p:nvPr>
        </p:nvGraphicFramePr>
        <p:xfrm>
          <a:off x="314722" y="6662504"/>
          <a:ext cx="6172200" cy="3115032"/>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1508753">
                  <a:extLst>
                    <a:ext uri="{9D8B030D-6E8A-4147-A177-3AD203B41FA5}">
                      <a16:colId xmlns:a16="http://schemas.microsoft.com/office/drawing/2014/main" val="1705777551"/>
                    </a:ext>
                  </a:extLst>
                </a:gridCol>
                <a:gridCol w="1508754">
                  <a:extLst>
                    <a:ext uri="{9D8B030D-6E8A-4147-A177-3AD203B41FA5}">
                      <a16:colId xmlns:a16="http://schemas.microsoft.com/office/drawing/2014/main" val="3458271459"/>
                    </a:ext>
                  </a:extLst>
                </a:gridCol>
                <a:gridCol w="1508753">
                  <a:extLst>
                    <a:ext uri="{9D8B030D-6E8A-4147-A177-3AD203B41FA5}">
                      <a16:colId xmlns:a16="http://schemas.microsoft.com/office/drawing/2014/main" val="902934970"/>
                    </a:ext>
                  </a:extLst>
                </a:gridCol>
              </a:tblGrid>
              <a:tr h="370840">
                <a:tc gridSpan="4">
                  <a:txBody>
                    <a:bodyPr/>
                    <a:lstStyle/>
                    <a:p>
                      <a:r>
                        <a:rPr lang="en-GB" dirty="0" err="1"/>
                        <a:t>Heatree</a:t>
                      </a:r>
                      <a:r>
                        <a:rPr lang="en-GB" dirty="0"/>
                        <a:t> House (Year 7 Only)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Residential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1240512">
                <a:tc gridSpan="4">
                  <a:txBody>
                    <a:bodyPr/>
                    <a:lstStyle/>
                    <a:p>
                      <a:r>
                        <a:rPr lang="en-GB" sz="1200" dirty="0"/>
                        <a:t>In this exclusive trip for Year 7 students, you will get the chance to experience all that </a:t>
                      </a:r>
                      <a:r>
                        <a:rPr lang="en-GB" sz="1200" dirty="0" err="1"/>
                        <a:t>Heatree</a:t>
                      </a:r>
                      <a:r>
                        <a:rPr lang="en-GB" sz="1200" dirty="0"/>
                        <a:t> House outdoor education centre has to offer!</a:t>
                      </a:r>
                    </a:p>
                    <a:p>
                      <a:r>
                        <a:rPr lang="en-GB" sz="1200" dirty="0"/>
                        <a:t>Over the week, students will work on their team building and self confidence as they undertake all of the different activities from raft building to high ropes.</a:t>
                      </a:r>
                    </a:p>
                    <a:p>
                      <a:endParaRPr lang="en-GB" sz="1200" dirty="0"/>
                    </a:p>
                    <a:p>
                      <a:r>
                        <a:rPr lang="en-GB" sz="1200" b="1" dirty="0"/>
                        <a:t>Please note: </a:t>
                      </a:r>
                      <a:r>
                        <a:rPr lang="en-GB" sz="1200" b="0" dirty="0"/>
                        <a:t>students will need to be able to swim  25M unaided. </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£375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Trip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Mr Horwood (</a:t>
                      </a:r>
                      <a:r>
                        <a:rPr lang="en-GB" sz="1200" dirty="0" err="1">
                          <a:hlinkClick r:id="rId2"/>
                        </a:rPr>
                        <a:t>Keith.Horwood@stlukescofe.school</a:t>
                      </a:r>
                      <a:r>
                        <a:rPr lang="en-GB" sz="12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671961561"/>
                  </a:ext>
                </a:extLst>
              </a:tr>
            </a:tbl>
          </a:graphicData>
        </a:graphic>
      </p:graphicFrame>
      <p:graphicFrame>
        <p:nvGraphicFramePr>
          <p:cNvPr id="8" name="Table 7">
            <a:extLst>
              <a:ext uri="{FF2B5EF4-FFF2-40B4-BE49-F238E27FC236}">
                <a16:creationId xmlns:a16="http://schemas.microsoft.com/office/drawing/2014/main" id="{F73212C8-7377-4E0E-8D79-43605C3593C7}"/>
              </a:ext>
            </a:extLst>
          </p:cNvPr>
          <p:cNvGraphicFramePr>
            <a:graphicFrameLocks noGrp="1"/>
          </p:cNvGraphicFramePr>
          <p:nvPr>
            <p:extLst>
              <p:ext uri="{D42A27DB-BD31-4B8C-83A1-F6EECF244321}">
                <p14:modId xmlns:p14="http://schemas.microsoft.com/office/powerpoint/2010/main" val="1071644410"/>
              </p:ext>
            </p:extLst>
          </p:nvPr>
        </p:nvGraphicFramePr>
        <p:xfrm>
          <a:off x="342900" y="200472"/>
          <a:ext cx="6172200" cy="3115032"/>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1508753">
                  <a:extLst>
                    <a:ext uri="{9D8B030D-6E8A-4147-A177-3AD203B41FA5}">
                      <a16:colId xmlns:a16="http://schemas.microsoft.com/office/drawing/2014/main" val="1705777551"/>
                    </a:ext>
                  </a:extLst>
                </a:gridCol>
                <a:gridCol w="1508754">
                  <a:extLst>
                    <a:ext uri="{9D8B030D-6E8A-4147-A177-3AD203B41FA5}">
                      <a16:colId xmlns:a16="http://schemas.microsoft.com/office/drawing/2014/main" val="1772666431"/>
                    </a:ext>
                  </a:extLst>
                </a:gridCol>
                <a:gridCol w="1508753">
                  <a:extLst>
                    <a:ext uri="{9D8B030D-6E8A-4147-A177-3AD203B41FA5}">
                      <a16:colId xmlns:a16="http://schemas.microsoft.com/office/drawing/2014/main" val="3022202656"/>
                    </a:ext>
                  </a:extLst>
                </a:gridCol>
              </a:tblGrid>
              <a:tr h="370840">
                <a:tc gridSpan="4">
                  <a:txBody>
                    <a:bodyPr/>
                    <a:lstStyle/>
                    <a:p>
                      <a:r>
                        <a:rPr lang="en-GB" dirty="0"/>
                        <a:t>Detective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In-school / Day trip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1240512">
                <a:tc gridSpan="4">
                  <a:txBody>
                    <a:bodyPr/>
                    <a:lstStyle/>
                    <a:p>
                      <a:r>
                        <a:rPr lang="en-GB" sz="1200" dirty="0"/>
                        <a:t>Fancy yourself as a budding crime-solver? Join Detective School and hone your powers of deduction. Spend the week unravelling clues and identifying whodunnit! You’ll get involved in lots of activities, including solving murder mysteries, visiting an escape room, cracking codes and working out puzzles, using science to understand crime scene investigation, playing board games, and lots more! The majority of the week is based in school, with one visit to an escape room in town towards the end of the week.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Trip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03815748"/>
                  </a:ext>
                </a:extLst>
              </a:tr>
            </a:tbl>
          </a:graphicData>
        </a:graphic>
      </p:graphicFrame>
    </p:spTree>
    <p:extLst>
      <p:ext uri="{BB962C8B-B14F-4D97-AF65-F5344CB8AC3E}">
        <p14:creationId xmlns:p14="http://schemas.microsoft.com/office/powerpoint/2010/main" val="297397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44251DA8-5709-4560-B398-B05D8E80D02A}"/>
              </a:ext>
            </a:extLst>
          </p:cNvPr>
          <p:cNvGraphicFramePr>
            <a:graphicFrameLocks noGrp="1"/>
          </p:cNvGraphicFramePr>
          <p:nvPr>
            <p:extLst>
              <p:ext uri="{D42A27DB-BD31-4B8C-83A1-F6EECF244321}">
                <p14:modId xmlns:p14="http://schemas.microsoft.com/office/powerpoint/2010/main" val="1582716818"/>
              </p:ext>
            </p:extLst>
          </p:nvPr>
        </p:nvGraphicFramePr>
        <p:xfrm>
          <a:off x="342900" y="136352"/>
          <a:ext cx="6172200" cy="3035136"/>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1508753">
                  <a:extLst>
                    <a:ext uri="{9D8B030D-6E8A-4147-A177-3AD203B41FA5}">
                      <a16:colId xmlns:a16="http://schemas.microsoft.com/office/drawing/2014/main" val="1705777551"/>
                    </a:ext>
                  </a:extLst>
                </a:gridCol>
                <a:gridCol w="1508754">
                  <a:extLst>
                    <a:ext uri="{9D8B030D-6E8A-4147-A177-3AD203B41FA5}">
                      <a16:colId xmlns:a16="http://schemas.microsoft.com/office/drawing/2014/main" val="2651577416"/>
                    </a:ext>
                  </a:extLst>
                </a:gridCol>
                <a:gridCol w="1508753">
                  <a:extLst>
                    <a:ext uri="{9D8B030D-6E8A-4147-A177-3AD203B41FA5}">
                      <a16:colId xmlns:a16="http://schemas.microsoft.com/office/drawing/2014/main" val="2083378745"/>
                    </a:ext>
                  </a:extLst>
                </a:gridCol>
              </a:tblGrid>
              <a:tr h="370840">
                <a:tc gridSpan="4">
                  <a:txBody>
                    <a:bodyPr/>
                    <a:lstStyle/>
                    <a:p>
                      <a:r>
                        <a:rPr lang="en-GB" dirty="0"/>
                        <a:t>Historical &amp; Cultural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Day trips / overnight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1240512">
                <a:tc gridSpan="4">
                  <a:txBody>
                    <a:bodyPr/>
                    <a:lstStyle/>
                    <a:p>
                      <a:r>
                        <a:rPr lang="en-GB" sz="1200" dirty="0"/>
                        <a:t>In this trip, you will experience some of the best cultural attractions that are on offer.</a:t>
                      </a:r>
                    </a:p>
                    <a:p>
                      <a:r>
                        <a:rPr lang="en-GB" sz="1200" dirty="0"/>
                        <a:t>During the week students will visit Longleat safari park and explore the house.  There will then be an overnight 2 night stay in London, visiting the Science Museum, Natural History Museum, the London Dungeons and include a trip along the Thames.</a:t>
                      </a:r>
                    </a:p>
                    <a:p>
                      <a:r>
                        <a:rPr lang="en-GB" sz="1200" dirty="0"/>
                        <a:t>The week will finish off with a trip to the ancient Roman baths in Bath and a tour of Exeter and the underground passages.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£425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290944">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Trip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Ms Padden (</a:t>
                      </a:r>
                      <a:r>
                        <a:rPr lang="en-GB" sz="1200" dirty="0" err="1">
                          <a:hlinkClick r:id="rId2"/>
                        </a:rPr>
                        <a:t>Sarah.Padden@stlukescofe.school</a:t>
                      </a:r>
                      <a:r>
                        <a:rPr lang="en-GB" sz="12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761937993"/>
                  </a:ext>
                </a:extLst>
              </a:tr>
            </a:tbl>
          </a:graphicData>
        </a:graphic>
      </p:graphicFrame>
      <p:graphicFrame>
        <p:nvGraphicFramePr>
          <p:cNvPr id="6" name="Table 5">
            <a:extLst>
              <a:ext uri="{FF2B5EF4-FFF2-40B4-BE49-F238E27FC236}">
                <a16:creationId xmlns:a16="http://schemas.microsoft.com/office/drawing/2014/main" id="{72A7EEDE-D215-45F7-BCC5-6BAE6B4A9C17}"/>
              </a:ext>
            </a:extLst>
          </p:cNvPr>
          <p:cNvGraphicFramePr>
            <a:graphicFrameLocks noGrp="1"/>
          </p:cNvGraphicFramePr>
          <p:nvPr>
            <p:extLst>
              <p:ext uri="{D42A27DB-BD31-4B8C-83A1-F6EECF244321}">
                <p14:modId xmlns:p14="http://schemas.microsoft.com/office/powerpoint/2010/main" val="3303022695"/>
              </p:ext>
            </p:extLst>
          </p:nvPr>
        </p:nvGraphicFramePr>
        <p:xfrm>
          <a:off x="342900" y="6537176"/>
          <a:ext cx="6172200" cy="3115032"/>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4526260">
                  <a:extLst>
                    <a:ext uri="{9D8B030D-6E8A-4147-A177-3AD203B41FA5}">
                      <a16:colId xmlns:a16="http://schemas.microsoft.com/office/drawing/2014/main" val="1705777551"/>
                    </a:ext>
                  </a:extLst>
                </a:gridCol>
              </a:tblGrid>
              <a:tr h="370840">
                <a:tc gridSpan="2">
                  <a:txBody>
                    <a:bodyPr/>
                    <a:lstStyle/>
                    <a:p>
                      <a:r>
                        <a:rPr lang="en-GB" dirty="0"/>
                        <a:t>Sporting Superstars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GB" dirty="0"/>
                    </a:p>
                  </a:txBody>
                  <a:tcPr/>
                </a:tc>
                <a:extLst>
                  <a:ext uri="{0D108BD9-81ED-4DB2-BD59-A6C34878D82A}">
                    <a16:rowId xmlns:a16="http://schemas.microsoft.com/office/drawing/2014/main" val="461512329"/>
                  </a:ext>
                </a:extLst>
              </a:tr>
              <a:tr h="370840">
                <a:tc gridSpan="2">
                  <a:txBody>
                    <a:bodyPr/>
                    <a:lstStyle/>
                    <a:p>
                      <a:pPr algn="ctr"/>
                      <a:r>
                        <a:rPr lang="en-GB" sz="1600" dirty="0"/>
                        <a:t>In-school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44812000"/>
                  </a:ext>
                </a:extLst>
              </a:tr>
              <a:tr h="1240512">
                <a:tc gridSpan="2">
                  <a:txBody>
                    <a:bodyPr/>
                    <a:lstStyle/>
                    <a:p>
                      <a:r>
                        <a:rPr lang="en-GB" sz="1200" dirty="0"/>
                        <a:t>If you are sport mad, then this week is for you.</a:t>
                      </a:r>
                    </a:p>
                    <a:p>
                      <a:r>
                        <a:rPr lang="en-GB" sz="1200" dirty="0"/>
                        <a:t>Over the week there will be a mixture of different sports, both competitive and non-competitive, individual and team.</a:t>
                      </a:r>
                    </a:p>
                    <a:p>
                      <a:r>
                        <a:rPr lang="en-GB" sz="1200" dirty="0"/>
                        <a:t>Students will learn new sporting skills as well as revisiting skills from PE lessons.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90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8977677"/>
                  </a:ext>
                </a:extLst>
              </a:tr>
              <a:tr h="370840">
                <a:tc>
                  <a:txBody>
                    <a:bodyPr/>
                    <a:lstStyle/>
                    <a:p>
                      <a:r>
                        <a:rPr lang="en-GB" sz="1200" dirty="0"/>
                        <a:t>Activity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Mr Pritchard (</a:t>
                      </a:r>
                      <a:r>
                        <a:rPr lang="en-GB" sz="1200" dirty="0" err="1">
                          <a:hlinkClick r:id="rId3"/>
                        </a:rPr>
                        <a:t>Marcus.Pritchard@stlukescofe.school</a:t>
                      </a:r>
                      <a:r>
                        <a:rPr lang="en-GB" sz="12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2087299"/>
                  </a:ext>
                </a:extLst>
              </a:tr>
            </a:tbl>
          </a:graphicData>
        </a:graphic>
      </p:graphicFrame>
      <p:graphicFrame>
        <p:nvGraphicFramePr>
          <p:cNvPr id="5" name="Table 4">
            <a:extLst>
              <a:ext uri="{FF2B5EF4-FFF2-40B4-BE49-F238E27FC236}">
                <a16:creationId xmlns:a16="http://schemas.microsoft.com/office/drawing/2014/main" id="{714EA842-242A-49E1-B488-0486F4365061}"/>
              </a:ext>
            </a:extLst>
          </p:cNvPr>
          <p:cNvGraphicFramePr>
            <a:graphicFrameLocks noGrp="1"/>
          </p:cNvGraphicFramePr>
          <p:nvPr>
            <p:extLst>
              <p:ext uri="{D42A27DB-BD31-4B8C-83A1-F6EECF244321}">
                <p14:modId xmlns:p14="http://schemas.microsoft.com/office/powerpoint/2010/main" val="998364624"/>
              </p:ext>
            </p:extLst>
          </p:nvPr>
        </p:nvGraphicFramePr>
        <p:xfrm>
          <a:off x="353144" y="3296816"/>
          <a:ext cx="6172200" cy="3115032"/>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1508753">
                  <a:extLst>
                    <a:ext uri="{9D8B030D-6E8A-4147-A177-3AD203B41FA5}">
                      <a16:colId xmlns:a16="http://schemas.microsoft.com/office/drawing/2014/main" val="1705777551"/>
                    </a:ext>
                  </a:extLst>
                </a:gridCol>
                <a:gridCol w="1508754">
                  <a:extLst>
                    <a:ext uri="{9D8B030D-6E8A-4147-A177-3AD203B41FA5}">
                      <a16:colId xmlns:a16="http://schemas.microsoft.com/office/drawing/2014/main" val="3572253084"/>
                    </a:ext>
                  </a:extLst>
                </a:gridCol>
                <a:gridCol w="1508753">
                  <a:extLst>
                    <a:ext uri="{9D8B030D-6E8A-4147-A177-3AD203B41FA5}">
                      <a16:colId xmlns:a16="http://schemas.microsoft.com/office/drawing/2014/main" val="3442377862"/>
                    </a:ext>
                  </a:extLst>
                </a:gridCol>
              </a:tblGrid>
              <a:tr h="370840">
                <a:tc gridSpan="4">
                  <a:txBody>
                    <a:bodyPr/>
                    <a:lstStyle/>
                    <a:p>
                      <a:r>
                        <a:rPr lang="en-GB" dirty="0"/>
                        <a:t>Cycling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In-school/Day Trips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1240512">
                <a:tc gridSpan="4">
                  <a:txBody>
                    <a:bodyPr/>
                    <a:lstStyle/>
                    <a:p>
                      <a:r>
                        <a:rPr lang="en-GB" sz="1200" dirty="0"/>
                        <a:t>If you love riding your bike bring it into school for some fantastic adventures.  Learn how to maintain and service your bike and then partake in some great day rides around the local area.</a:t>
                      </a:r>
                    </a:p>
                    <a:p>
                      <a:endParaRPr lang="en-GB" sz="1200" dirty="0"/>
                    </a:p>
                    <a:p>
                      <a:r>
                        <a:rPr lang="en-GB" sz="1200" b="1" dirty="0"/>
                        <a:t>Please note</a:t>
                      </a:r>
                      <a:r>
                        <a:rPr lang="en-GB" sz="1200" dirty="0"/>
                        <a:t>: a roadworthy bike is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Activity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57468477"/>
                  </a:ext>
                </a:extLst>
              </a:tr>
            </a:tbl>
          </a:graphicData>
        </a:graphic>
      </p:graphicFrame>
    </p:spTree>
    <p:extLst>
      <p:ext uri="{BB962C8B-B14F-4D97-AF65-F5344CB8AC3E}">
        <p14:creationId xmlns:p14="http://schemas.microsoft.com/office/powerpoint/2010/main" val="1431887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able 10">
            <a:extLst>
              <a:ext uri="{FF2B5EF4-FFF2-40B4-BE49-F238E27FC236}">
                <a16:creationId xmlns:a16="http://schemas.microsoft.com/office/drawing/2014/main" id="{44251DA8-5709-4560-B398-B05D8E80D02A}"/>
              </a:ext>
            </a:extLst>
          </p:cNvPr>
          <p:cNvGraphicFramePr>
            <a:graphicFrameLocks noGrp="1"/>
          </p:cNvGraphicFramePr>
          <p:nvPr>
            <p:extLst>
              <p:ext uri="{D42A27DB-BD31-4B8C-83A1-F6EECF244321}">
                <p14:modId xmlns:p14="http://schemas.microsoft.com/office/powerpoint/2010/main" val="4292527834"/>
              </p:ext>
            </p:extLst>
          </p:nvPr>
        </p:nvGraphicFramePr>
        <p:xfrm>
          <a:off x="404664" y="6537176"/>
          <a:ext cx="6172200" cy="3115032"/>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1508753">
                  <a:extLst>
                    <a:ext uri="{9D8B030D-6E8A-4147-A177-3AD203B41FA5}">
                      <a16:colId xmlns:a16="http://schemas.microsoft.com/office/drawing/2014/main" val="1705777551"/>
                    </a:ext>
                  </a:extLst>
                </a:gridCol>
                <a:gridCol w="1508754">
                  <a:extLst>
                    <a:ext uri="{9D8B030D-6E8A-4147-A177-3AD203B41FA5}">
                      <a16:colId xmlns:a16="http://schemas.microsoft.com/office/drawing/2014/main" val="684959628"/>
                    </a:ext>
                  </a:extLst>
                </a:gridCol>
                <a:gridCol w="1508753">
                  <a:extLst>
                    <a:ext uri="{9D8B030D-6E8A-4147-A177-3AD203B41FA5}">
                      <a16:colId xmlns:a16="http://schemas.microsoft.com/office/drawing/2014/main" val="3338984576"/>
                    </a:ext>
                  </a:extLst>
                </a:gridCol>
              </a:tblGrid>
              <a:tr h="370840">
                <a:tc gridSpan="4">
                  <a:txBody>
                    <a:bodyPr/>
                    <a:lstStyle/>
                    <a:p>
                      <a:r>
                        <a:rPr lang="en-GB" dirty="0" err="1"/>
                        <a:t>Watersports</a:t>
                      </a:r>
                      <a:r>
                        <a:rPr lang="en-GB" dirty="0"/>
                        <a:t>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Day trips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1240512">
                <a:tc gridSpan="4">
                  <a:txBody>
                    <a:bodyPr/>
                    <a:lstStyle/>
                    <a:p>
                      <a:r>
                        <a:rPr lang="en-GB" sz="1200" dirty="0"/>
                        <a:t>This week will be action packed and plenty of fun!</a:t>
                      </a:r>
                    </a:p>
                    <a:p>
                      <a:r>
                        <a:rPr lang="en-GB" sz="1200" dirty="0"/>
                        <a:t>Departing from and returning to school each day, students will take part in a variety of different </a:t>
                      </a:r>
                      <a:r>
                        <a:rPr lang="en-GB" sz="1200" dirty="0" err="1"/>
                        <a:t>watersports</a:t>
                      </a:r>
                      <a:r>
                        <a:rPr lang="en-GB" sz="1200" dirty="0"/>
                        <a:t> activities.  These activities include: gorge walking and ridge scrambling, coasteering, kayaking, a day at Splashdown and diving at Plymouth.</a:t>
                      </a:r>
                    </a:p>
                    <a:p>
                      <a:endParaRPr lang="en-GB" sz="1200" dirty="0"/>
                    </a:p>
                    <a:p>
                      <a:r>
                        <a:rPr lang="en-GB" sz="1200" b="1" dirty="0"/>
                        <a:t>Please note: </a:t>
                      </a:r>
                      <a:r>
                        <a:rPr lang="en-GB" sz="1200" b="0" dirty="0"/>
                        <a:t>students will need to be able to swim  25M unaided. </a:t>
                      </a:r>
                      <a:endParaRPr lang="en-GB"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£300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Trip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81864213"/>
                  </a:ext>
                </a:extLst>
              </a:tr>
            </a:tbl>
          </a:graphicData>
        </a:graphic>
      </p:graphicFrame>
      <p:graphicFrame>
        <p:nvGraphicFramePr>
          <p:cNvPr id="3" name="Table 2">
            <a:extLst>
              <a:ext uri="{FF2B5EF4-FFF2-40B4-BE49-F238E27FC236}">
                <a16:creationId xmlns:a16="http://schemas.microsoft.com/office/drawing/2014/main" id="{B38B31BD-DAB3-44F0-8B1C-406503130D39}"/>
              </a:ext>
            </a:extLst>
          </p:cNvPr>
          <p:cNvGraphicFramePr>
            <a:graphicFrameLocks noGrp="1"/>
          </p:cNvGraphicFramePr>
          <p:nvPr>
            <p:extLst>
              <p:ext uri="{D42A27DB-BD31-4B8C-83A1-F6EECF244321}">
                <p14:modId xmlns:p14="http://schemas.microsoft.com/office/powerpoint/2010/main" val="1839511205"/>
              </p:ext>
            </p:extLst>
          </p:nvPr>
        </p:nvGraphicFramePr>
        <p:xfrm>
          <a:off x="404664" y="3224808"/>
          <a:ext cx="6172200" cy="3246120"/>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1508753">
                  <a:extLst>
                    <a:ext uri="{9D8B030D-6E8A-4147-A177-3AD203B41FA5}">
                      <a16:colId xmlns:a16="http://schemas.microsoft.com/office/drawing/2014/main" val="1705777551"/>
                    </a:ext>
                  </a:extLst>
                </a:gridCol>
                <a:gridCol w="1508754">
                  <a:extLst>
                    <a:ext uri="{9D8B030D-6E8A-4147-A177-3AD203B41FA5}">
                      <a16:colId xmlns:a16="http://schemas.microsoft.com/office/drawing/2014/main" val="1176833"/>
                    </a:ext>
                  </a:extLst>
                </a:gridCol>
                <a:gridCol w="1508753">
                  <a:extLst>
                    <a:ext uri="{9D8B030D-6E8A-4147-A177-3AD203B41FA5}">
                      <a16:colId xmlns:a16="http://schemas.microsoft.com/office/drawing/2014/main" val="3895859995"/>
                    </a:ext>
                  </a:extLst>
                </a:gridCol>
              </a:tblGrid>
              <a:tr h="370840">
                <a:tc gridSpan="4">
                  <a:txBody>
                    <a:bodyPr/>
                    <a:lstStyle/>
                    <a:p>
                      <a:r>
                        <a:rPr lang="en-GB" dirty="0"/>
                        <a:t>Theatre Week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75000"/>
                      </a:schemeClr>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Day trips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1240512">
                <a:tc gridSpan="4">
                  <a:txBody>
                    <a:bodyPr/>
                    <a:lstStyle/>
                    <a:p>
                      <a:r>
                        <a:rPr lang="en-GB" sz="1200" dirty="0"/>
                        <a:t>Theatre week gives you the opportunity to see 2 different touring shows, as well as visiting theatres and shopping centres.</a:t>
                      </a:r>
                    </a:p>
                    <a:p>
                      <a:endParaRPr lang="en-GB" sz="1200" dirty="0"/>
                    </a:p>
                    <a:p>
                      <a:r>
                        <a:rPr lang="en-GB" sz="1200" dirty="0"/>
                        <a:t>Students will have the opportunity to visit Exeter for both shopping and for Clip and Climb before heading to see a Broadway show.  </a:t>
                      </a:r>
                    </a:p>
                    <a:p>
                      <a:endParaRPr lang="en-GB" sz="1200" dirty="0"/>
                    </a:p>
                    <a:p>
                      <a:r>
                        <a:rPr lang="en-GB" sz="1200" dirty="0"/>
                        <a:t>Students will round off the week with a trip to </a:t>
                      </a:r>
                      <a:r>
                        <a:rPr lang="en-GB" sz="1200" dirty="0" err="1"/>
                        <a:t>Kaspa’s</a:t>
                      </a:r>
                      <a:r>
                        <a:rPr lang="en-GB" sz="1200" dirty="0"/>
                        <a:t> for some yummy, sweet treats!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£250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£50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45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Trip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Mrs Clowsley (</a:t>
                      </a:r>
                      <a:r>
                        <a:rPr lang="en-GB" sz="1200" dirty="0" err="1">
                          <a:hlinkClick r:id="rId2"/>
                        </a:rPr>
                        <a:t>Nicola.Clowsley@stlukescofe.school</a:t>
                      </a:r>
                      <a:r>
                        <a:rPr lang="en-GB" sz="12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795478158"/>
                  </a:ext>
                </a:extLst>
              </a:tr>
            </a:tbl>
          </a:graphicData>
        </a:graphic>
      </p:graphicFrame>
      <p:graphicFrame>
        <p:nvGraphicFramePr>
          <p:cNvPr id="4" name="Table 3">
            <a:extLst>
              <a:ext uri="{FF2B5EF4-FFF2-40B4-BE49-F238E27FC236}">
                <a16:creationId xmlns:a16="http://schemas.microsoft.com/office/drawing/2014/main" id="{F94AFF61-3DD0-4D67-8A00-781C2CE9E52E}"/>
              </a:ext>
            </a:extLst>
          </p:cNvPr>
          <p:cNvGraphicFramePr>
            <a:graphicFrameLocks noGrp="1"/>
          </p:cNvGraphicFramePr>
          <p:nvPr>
            <p:extLst>
              <p:ext uri="{D42A27DB-BD31-4B8C-83A1-F6EECF244321}">
                <p14:modId xmlns:p14="http://schemas.microsoft.com/office/powerpoint/2010/main" val="1177454976"/>
              </p:ext>
            </p:extLst>
          </p:nvPr>
        </p:nvGraphicFramePr>
        <p:xfrm>
          <a:off x="404664" y="128464"/>
          <a:ext cx="6172200" cy="2789540"/>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1508753">
                  <a:extLst>
                    <a:ext uri="{9D8B030D-6E8A-4147-A177-3AD203B41FA5}">
                      <a16:colId xmlns:a16="http://schemas.microsoft.com/office/drawing/2014/main" val="1705777551"/>
                    </a:ext>
                  </a:extLst>
                </a:gridCol>
                <a:gridCol w="1508754">
                  <a:extLst>
                    <a:ext uri="{9D8B030D-6E8A-4147-A177-3AD203B41FA5}">
                      <a16:colId xmlns:a16="http://schemas.microsoft.com/office/drawing/2014/main" val="3684471257"/>
                    </a:ext>
                  </a:extLst>
                </a:gridCol>
                <a:gridCol w="1508753">
                  <a:extLst>
                    <a:ext uri="{9D8B030D-6E8A-4147-A177-3AD203B41FA5}">
                      <a16:colId xmlns:a16="http://schemas.microsoft.com/office/drawing/2014/main" val="747346563"/>
                    </a:ext>
                  </a:extLst>
                </a:gridCol>
              </a:tblGrid>
              <a:tr h="370840">
                <a:tc gridSpan="4">
                  <a:txBody>
                    <a:bodyPr/>
                    <a:lstStyle/>
                    <a:p>
                      <a:r>
                        <a:rPr lang="en-GB" dirty="0"/>
                        <a:t>Mindfulness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In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915020">
                <a:tc gridSpan="4">
                  <a:txBody>
                    <a:bodyPr/>
                    <a:lstStyle/>
                    <a:p>
                      <a:r>
                        <a:rPr lang="en-GB" sz="1200" dirty="0"/>
                        <a:t>Perfect week for students wishing to explore relaxation techniques and look at ways of developing resilience.  From mediation to yoga as well as some colouring and lots of activities.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Activity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72087299"/>
                  </a:ext>
                </a:extLst>
              </a:tr>
            </a:tbl>
          </a:graphicData>
        </a:graphic>
      </p:graphicFrame>
    </p:spTree>
    <p:extLst>
      <p:ext uri="{BB962C8B-B14F-4D97-AF65-F5344CB8AC3E}">
        <p14:creationId xmlns:p14="http://schemas.microsoft.com/office/powerpoint/2010/main" val="2802793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F94AFF61-3DD0-4D67-8A00-781C2CE9E52E}"/>
              </a:ext>
            </a:extLst>
          </p:cNvPr>
          <p:cNvGraphicFramePr>
            <a:graphicFrameLocks noGrp="1"/>
          </p:cNvGraphicFramePr>
          <p:nvPr>
            <p:extLst>
              <p:ext uri="{D42A27DB-BD31-4B8C-83A1-F6EECF244321}">
                <p14:modId xmlns:p14="http://schemas.microsoft.com/office/powerpoint/2010/main" val="3882220200"/>
              </p:ext>
            </p:extLst>
          </p:nvPr>
        </p:nvGraphicFramePr>
        <p:xfrm>
          <a:off x="404664" y="128464"/>
          <a:ext cx="6172200" cy="2789540"/>
        </p:xfrm>
        <a:graphic>
          <a:graphicData uri="http://schemas.openxmlformats.org/drawingml/2006/table">
            <a:tbl>
              <a:tblPr firstRow="1" bandRow="1">
                <a:tableStyleId>{5C22544A-7EE6-4342-B048-85BDC9FD1C3A}</a:tableStyleId>
              </a:tblPr>
              <a:tblGrid>
                <a:gridCol w="1645940">
                  <a:extLst>
                    <a:ext uri="{9D8B030D-6E8A-4147-A177-3AD203B41FA5}">
                      <a16:colId xmlns:a16="http://schemas.microsoft.com/office/drawing/2014/main" val="1709079402"/>
                    </a:ext>
                  </a:extLst>
                </a:gridCol>
                <a:gridCol w="1508753">
                  <a:extLst>
                    <a:ext uri="{9D8B030D-6E8A-4147-A177-3AD203B41FA5}">
                      <a16:colId xmlns:a16="http://schemas.microsoft.com/office/drawing/2014/main" val="1705777551"/>
                    </a:ext>
                  </a:extLst>
                </a:gridCol>
                <a:gridCol w="1508754">
                  <a:extLst>
                    <a:ext uri="{9D8B030D-6E8A-4147-A177-3AD203B41FA5}">
                      <a16:colId xmlns:a16="http://schemas.microsoft.com/office/drawing/2014/main" val="3684471257"/>
                    </a:ext>
                  </a:extLst>
                </a:gridCol>
                <a:gridCol w="1508753">
                  <a:extLst>
                    <a:ext uri="{9D8B030D-6E8A-4147-A177-3AD203B41FA5}">
                      <a16:colId xmlns:a16="http://schemas.microsoft.com/office/drawing/2014/main" val="747346563"/>
                    </a:ext>
                  </a:extLst>
                </a:gridCol>
              </a:tblGrid>
              <a:tr h="370840">
                <a:tc gridSpan="4">
                  <a:txBody>
                    <a:bodyPr/>
                    <a:lstStyle/>
                    <a:p>
                      <a:r>
                        <a:rPr lang="en-GB" dirty="0"/>
                        <a:t>Rock Stars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61512329"/>
                  </a:ext>
                </a:extLst>
              </a:tr>
              <a:tr h="370840">
                <a:tc gridSpan="4">
                  <a:txBody>
                    <a:bodyPr/>
                    <a:lstStyle/>
                    <a:p>
                      <a:pPr algn="ctr"/>
                      <a:r>
                        <a:rPr lang="en-GB" sz="1600" dirty="0"/>
                        <a:t>In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4812000"/>
                  </a:ext>
                </a:extLst>
              </a:tr>
              <a:tr h="915020">
                <a:tc gridSpan="4">
                  <a:txBody>
                    <a:bodyPr/>
                    <a:lstStyle/>
                    <a:p>
                      <a:r>
                        <a:rPr lang="en-GB" sz="1200" dirty="0"/>
                        <a:t>Perfect week for students who love music, learn how to play and perform covers of your favourite songs. Have jamming sessions and Rock Out in school.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dirty="0"/>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482967108"/>
                  </a:ext>
                </a:extLst>
              </a:tr>
              <a:tr h="171192">
                <a:tc>
                  <a:txBody>
                    <a:bodyPr/>
                    <a:lstStyle/>
                    <a:p>
                      <a:r>
                        <a:rPr lang="en-GB" sz="1200" dirty="0"/>
                        <a:t>Cost: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Free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Deposit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200"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34413870"/>
                  </a:ext>
                </a:extLst>
              </a:tr>
              <a:tr h="370840">
                <a:tc>
                  <a:txBody>
                    <a:bodyPr/>
                    <a:lstStyle/>
                    <a:p>
                      <a:r>
                        <a:rPr lang="en-GB" sz="1200" dirty="0"/>
                        <a:t>Number of places: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168977677"/>
                  </a:ext>
                </a:extLst>
              </a:tr>
              <a:tr h="370840">
                <a:tc>
                  <a:txBody>
                    <a:bodyPr/>
                    <a:lstStyle/>
                    <a:p>
                      <a:r>
                        <a:rPr lang="en-GB" sz="1200" dirty="0"/>
                        <a:t>Activity Leader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r>
                        <a:rPr lang="en-GB" sz="1200" dirty="0"/>
                        <a:t>TBC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572087299"/>
                  </a:ext>
                </a:extLst>
              </a:tr>
            </a:tbl>
          </a:graphicData>
        </a:graphic>
      </p:graphicFrame>
    </p:spTree>
    <p:extLst>
      <p:ext uri="{BB962C8B-B14F-4D97-AF65-F5344CB8AC3E}">
        <p14:creationId xmlns:p14="http://schemas.microsoft.com/office/powerpoint/2010/main" val="167069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ED8A2D-01E5-471D-8D32-5484A861CC49}"/>
              </a:ext>
            </a:extLst>
          </p:cNvPr>
          <p:cNvSpPr txBox="1"/>
          <p:nvPr/>
        </p:nvSpPr>
        <p:spPr>
          <a:xfrm>
            <a:off x="476672" y="560512"/>
            <a:ext cx="5904656" cy="3724096"/>
          </a:xfrm>
          <a:prstGeom prst="rect">
            <a:avLst/>
          </a:prstGeom>
          <a:noFill/>
        </p:spPr>
        <p:txBody>
          <a:bodyPr wrap="square" rtlCol="0">
            <a:spAutoFit/>
          </a:bodyPr>
          <a:lstStyle/>
          <a:p>
            <a:r>
              <a:rPr lang="en-GB" sz="4000" b="1" dirty="0">
                <a:effectLst>
                  <a:outerShdw blurRad="38100" dist="38100" dir="2700000" algn="tl">
                    <a:srgbClr val="000000">
                      <a:alpha val="43137"/>
                    </a:srgbClr>
                  </a:outerShdw>
                </a:effectLst>
              </a:rPr>
              <a:t>Key Dates &amp; Information:</a:t>
            </a:r>
          </a:p>
          <a:p>
            <a:pPr marL="571500" indent="-571500">
              <a:buFont typeface="Arial" panose="020B0604020202020204" pitchFamily="34" charset="0"/>
              <a:buChar char="•"/>
            </a:pPr>
            <a:endParaRPr lang="en-GB" sz="4000" b="1" dirty="0"/>
          </a:p>
          <a:p>
            <a:pPr marL="171450" indent="-171450">
              <a:buFont typeface="Arial" panose="020B0604020202020204" pitchFamily="34" charset="0"/>
              <a:buChar char="•"/>
            </a:pPr>
            <a:r>
              <a:rPr lang="en-GB" sz="1200" dirty="0"/>
              <a:t>Deposits due by the end of the autumn half term in October via </a:t>
            </a:r>
            <a:r>
              <a:rPr lang="en-GB" sz="1200" dirty="0">
                <a:hlinkClick r:id="rId2">
                  <a:extLst>
                    <a:ext uri="{A12FA001-AC4F-418D-AE19-62706E023703}">
                      <ahyp:hlinkClr xmlns:ahyp="http://schemas.microsoft.com/office/drawing/2018/hyperlinkcolor" val="tx"/>
                    </a:ext>
                  </a:extLst>
                </a:hlinkClick>
              </a:rPr>
              <a:t>www.mychildatschool.com</a:t>
            </a:r>
            <a:r>
              <a:rPr lang="en-GB" sz="1200" dirty="0"/>
              <a:t> </a:t>
            </a:r>
          </a:p>
          <a:p>
            <a:endParaRPr lang="en-GB" sz="1200" dirty="0"/>
          </a:p>
          <a:p>
            <a:pPr marL="171450" indent="-171450">
              <a:buFont typeface="Arial" panose="020B0604020202020204" pitchFamily="34" charset="0"/>
              <a:buChar char="•"/>
            </a:pPr>
            <a:r>
              <a:rPr lang="en-GB" sz="1200" dirty="0"/>
              <a:t>Final payments due by 30</a:t>
            </a:r>
            <a:r>
              <a:rPr lang="en-GB" sz="1200" baseline="30000" dirty="0"/>
              <a:t>th</a:t>
            </a:r>
            <a:r>
              <a:rPr lang="en-GB" sz="1200" dirty="0"/>
              <a:t> May 2024</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Deposits and subsequent payments are non-refundable</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Spaces are limited – book early to avoid disappointment</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a:t>Financial help may be available, a reduction for students eligible for pupil premium can be discussed.</a:t>
            </a:r>
          </a:p>
          <a:p>
            <a:pPr marL="171450" indent="-171450">
              <a:buFont typeface="Arial" panose="020B0604020202020204" pitchFamily="34" charset="0"/>
              <a:buChar char="•"/>
            </a:pPr>
            <a:endParaRPr lang="en-GB" sz="1200" dirty="0"/>
          </a:p>
          <a:p>
            <a:pPr marL="171450" indent="-171450">
              <a:buFont typeface="Arial" panose="020B0604020202020204" pitchFamily="34" charset="0"/>
              <a:buChar char="•"/>
            </a:pPr>
            <a:r>
              <a:rPr lang="en-GB" sz="1200" dirty="0" err="1"/>
              <a:t>enrichment@stlukescofe.school</a:t>
            </a:r>
            <a:endParaRPr lang="en-GB" sz="1200" dirty="0"/>
          </a:p>
        </p:txBody>
      </p:sp>
    </p:spTree>
    <p:extLst>
      <p:ext uri="{BB962C8B-B14F-4D97-AF65-F5344CB8AC3E}">
        <p14:creationId xmlns:p14="http://schemas.microsoft.com/office/powerpoint/2010/main" val="3269660408"/>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eamsChannelId xmlns="66066fbb-b60b-4388-9be4-88a7d8d67984" xsi:nil="true"/>
    <Invited_Students xmlns="66066fbb-b60b-4388-9be4-88a7d8d67984" xsi:nil="true"/>
    <FolderType xmlns="66066fbb-b60b-4388-9be4-88a7d8d67984" xsi:nil="true"/>
    <Templates xmlns="66066fbb-b60b-4388-9be4-88a7d8d67984" xsi:nil="true"/>
    <Has_Teacher_Only_SectionGroup xmlns="66066fbb-b60b-4388-9be4-88a7d8d67984" xsi:nil="true"/>
    <Teams_Channel_Section_Location xmlns="66066fbb-b60b-4388-9be4-88a7d8d67984" xsi:nil="true"/>
    <Teachers xmlns="66066fbb-b60b-4388-9be4-88a7d8d67984">
      <UserInfo>
        <DisplayName/>
        <AccountId xsi:nil="true"/>
        <AccountType/>
      </UserInfo>
    </Teachers>
    <Distribution_Groups xmlns="66066fbb-b60b-4388-9be4-88a7d8d67984" xsi:nil="true"/>
    <Self_Registration_Enabled xmlns="66066fbb-b60b-4388-9be4-88a7d8d67984" xsi:nil="true"/>
    <LMS_Mappings xmlns="66066fbb-b60b-4388-9be4-88a7d8d67984" xsi:nil="true"/>
    <CultureName xmlns="66066fbb-b60b-4388-9be4-88a7d8d67984" xsi:nil="true"/>
    <DefaultSectionNames xmlns="66066fbb-b60b-4388-9be4-88a7d8d67984" xsi:nil="true"/>
    <AppVersion xmlns="66066fbb-b60b-4388-9be4-88a7d8d67984" xsi:nil="true"/>
    <NotebookType xmlns="66066fbb-b60b-4388-9be4-88a7d8d67984" xsi:nil="true"/>
    <Students xmlns="66066fbb-b60b-4388-9be4-88a7d8d67984">
      <UserInfo>
        <DisplayName/>
        <AccountId xsi:nil="true"/>
        <AccountType/>
      </UserInfo>
    </Students>
    <Student_Groups xmlns="66066fbb-b60b-4388-9be4-88a7d8d67984">
      <UserInfo>
        <DisplayName/>
        <AccountId xsi:nil="true"/>
        <AccountType/>
      </UserInfo>
    </Student_Groups>
    <Is_Collaboration_Space_Locked xmlns="66066fbb-b60b-4388-9be4-88a7d8d67984" xsi:nil="true"/>
    <Invited_Teachers xmlns="66066fbb-b60b-4388-9be4-88a7d8d67984" xsi:nil="true"/>
    <IsNotebookLocked xmlns="66066fbb-b60b-4388-9be4-88a7d8d67984" xsi:nil="true"/>
    <Owner xmlns="66066fbb-b60b-4388-9be4-88a7d8d67984">
      <UserInfo>
        <DisplayName/>
        <AccountId xsi:nil="true"/>
        <AccountType/>
      </UserInfo>
    </Owner>
    <Math_Settings xmlns="66066fbb-b60b-4388-9be4-88a7d8d67984"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153615E7271044BA5392655AD04F95E" ma:contentTypeVersion="35" ma:contentTypeDescription="Create a new document." ma:contentTypeScope="" ma:versionID="763567132925b488434c73ca104d90a9">
  <xsd:schema xmlns:xsd="http://www.w3.org/2001/XMLSchema" xmlns:xs="http://www.w3.org/2001/XMLSchema" xmlns:p="http://schemas.microsoft.com/office/2006/metadata/properties" xmlns:ns3="66066fbb-b60b-4388-9be4-88a7d8d67984" xmlns:ns4="fc834788-f3b9-4326-86e8-158dfa1a50c9" targetNamespace="http://schemas.microsoft.com/office/2006/metadata/properties" ma:root="true" ma:fieldsID="9fab513b5ff819269d9cf745b14a2e80" ns3:_="" ns4:_="">
    <xsd:import namespace="66066fbb-b60b-4388-9be4-88a7d8d67984"/>
    <xsd:import namespace="fc834788-f3b9-4326-86e8-158dfa1a50c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NotebookType" minOccurs="0"/>
                <xsd:element ref="ns3:FolderType" minOccurs="0"/>
                <xsd:element ref="ns3:CultureName" minOccurs="0"/>
                <xsd:element ref="ns3:AppVersion" minOccurs="0"/>
                <xsd:element ref="ns3:TeamsChannelId" minOccurs="0"/>
                <xsd:element ref="ns3:Owner" minOccurs="0"/>
                <xsd:element ref="ns3:Math_Settings" minOccurs="0"/>
                <xsd:element ref="ns3:DefaultSectionNames" minOccurs="0"/>
                <xsd:element ref="ns3:Templates" minOccurs="0"/>
                <xsd:element ref="ns3:Teachers" minOccurs="0"/>
                <xsd:element ref="ns3:Students" minOccurs="0"/>
                <xsd:element ref="ns3:Student_Groups" minOccurs="0"/>
                <xsd:element ref="ns3:Distribution_Groups" minOccurs="0"/>
                <xsd:element ref="ns3:LMS_Mappings" minOccurs="0"/>
                <xsd:element ref="ns3:Invited_Teachers" minOccurs="0"/>
                <xsd:element ref="ns3:Invited_Students" minOccurs="0"/>
                <xsd:element ref="ns3:Self_Registration_Enabled" minOccurs="0"/>
                <xsd:element ref="ns3:Has_Teacher_Only_SectionGroup" minOccurs="0"/>
                <xsd:element ref="ns3:Is_Collaboration_Space_Locked" minOccurs="0"/>
                <xsd:element ref="ns3:IsNotebookLocked" minOccurs="0"/>
                <xsd:element ref="ns3:Teams_Channel_Section_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066fbb-b60b-4388-9be4-88a7d8d6798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NotebookType" ma:index="21" nillable="true" ma:displayName="Notebook Type" ma:internalName="NotebookType">
      <xsd:simpleType>
        <xsd:restriction base="dms:Text"/>
      </xsd:simpleType>
    </xsd:element>
    <xsd:element name="FolderType" ma:index="22" nillable="true" ma:displayName="Folder Type" ma:internalName="FolderType">
      <xsd:simpleType>
        <xsd:restriction base="dms:Text"/>
      </xsd:simpleType>
    </xsd:element>
    <xsd:element name="CultureName" ma:index="23" nillable="true" ma:displayName="Culture Name" ma:internalName="CultureName">
      <xsd:simpleType>
        <xsd:restriction base="dms:Text"/>
      </xsd:simpleType>
    </xsd:element>
    <xsd:element name="AppVersion" ma:index="24" nillable="true" ma:displayName="App Version" ma:internalName="AppVersion">
      <xsd:simpleType>
        <xsd:restriction base="dms:Text"/>
      </xsd:simpleType>
    </xsd:element>
    <xsd:element name="TeamsChannelId" ma:index="25" nillable="true" ma:displayName="Teams Channel Id" ma:internalName="TeamsChannelId">
      <xsd:simpleType>
        <xsd:restriction base="dms:Text"/>
      </xsd:simpleType>
    </xsd:element>
    <xsd:element name="Owner" ma:index="26" nillable="true" ma:displayName="Owner"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ath_Settings" ma:index="27" nillable="true" ma:displayName="Math Settings" ma:internalName="Math_Settings">
      <xsd:simpleType>
        <xsd:restriction base="dms:Text"/>
      </xsd:simpleType>
    </xsd:element>
    <xsd:element name="DefaultSectionNames" ma:index="28" nillable="true" ma:displayName="Default Section Names" ma:internalName="DefaultSectionNames">
      <xsd:simpleType>
        <xsd:restriction base="dms:Note">
          <xsd:maxLength value="255"/>
        </xsd:restriction>
      </xsd:simpleType>
    </xsd:element>
    <xsd:element name="Templates" ma:index="29" nillable="true" ma:displayName="Templates" ma:internalName="Templates">
      <xsd:simpleType>
        <xsd:restriction base="dms:Note">
          <xsd:maxLength value="255"/>
        </xsd:restriction>
      </xsd:simpleType>
    </xsd:element>
    <xsd:element name="Teachers" ma:index="30" nillable="true" ma:displayName="Teachers" ma:internalName="Teacher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s" ma:index="31" nillable="true" ma:displayName="Students" ma:internalName="Student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tudent_Groups" ma:index="32" nillable="true" ma:displayName="Student Groups" ma:internalName="Student_Groups">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Distribution_Groups" ma:index="33" nillable="true" ma:displayName="Distribution Groups" ma:internalName="Distribution_Groups">
      <xsd:simpleType>
        <xsd:restriction base="dms:Note">
          <xsd:maxLength value="255"/>
        </xsd:restriction>
      </xsd:simpleType>
    </xsd:element>
    <xsd:element name="LMS_Mappings" ma:index="34" nillable="true" ma:displayName="LMS Mappings" ma:internalName="LMS_Mappings">
      <xsd:simpleType>
        <xsd:restriction base="dms:Note">
          <xsd:maxLength value="255"/>
        </xsd:restriction>
      </xsd:simpleType>
    </xsd:element>
    <xsd:element name="Invited_Teachers" ma:index="35" nillable="true" ma:displayName="Invited Teachers" ma:internalName="Invited_Teachers">
      <xsd:simpleType>
        <xsd:restriction base="dms:Note">
          <xsd:maxLength value="255"/>
        </xsd:restriction>
      </xsd:simpleType>
    </xsd:element>
    <xsd:element name="Invited_Students" ma:index="36" nillable="true" ma:displayName="Invited Students" ma:internalName="Invited_Students">
      <xsd:simpleType>
        <xsd:restriction base="dms:Note">
          <xsd:maxLength value="255"/>
        </xsd:restriction>
      </xsd:simpleType>
    </xsd:element>
    <xsd:element name="Self_Registration_Enabled" ma:index="37" nillable="true" ma:displayName="Self Registration Enabled" ma:internalName="Self_Registration_Enabled">
      <xsd:simpleType>
        <xsd:restriction base="dms:Boolean"/>
      </xsd:simpleType>
    </xsd:element>
    <xsd:element name="Has_Teacher_Only_SectionGroup" ma:index="38" nillable="true" ma:displayName="Has Teacher Only SectionGroup" ma:internalName="Has_Teacher_Only_SectionGroup">
      <xsd:simpleType>
        <xsd:restriction base="dms:Boolean"/>
      </xsd:simpleType>
    </xsd:element>
    <xsd:element name="Is_Collaboration_Space_Locked" ma:index="39" nillable="true" ma:displayName="Is Collaboration Space Locked" ma:internalName="Is_Collaboration_Space_Locked">
      <xsd:simpleType>
        <xsd:restriction base="dms:Boolean"/>
      </xsd:simpleType>
    </xsd:element>
    <xsd:element name="IsNotebookLocked" ma:index="40" nillable="true" ma:displayName="Is Notebook Locked" ma:internalName="IsNotebookLocked">
      <xsd:simpleType>
        <xsd:restriction base="dms:Boolean"/>
      </xsd:simpleType>
    </xsd:element>
    <xsd:element name="Teams_Channel_Section_Location" ma:index="41" nillable="true" ma:displayName="Teams Channel Section Location" ma:internalName="Teams_Channel_Section_Location">
      <xsd:simpleType>
        <xsd:restriction base="dms:Text"/>
      </xsd:simpleType>
    </xsd:element>
    <xsd:element name="MediaLengthInSeconds" ma:index="4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c834788-f3b9-4326-86e8-158dfa1a50c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514BE9-61A2-430D-B2EA-76FFA513A418}">
  <ds:schemaRefs>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purl.org/dc/elements/1.1/"/>
    <ds:schemaRef ds:uri="fc834788-f3b9-4326-86e8-158dfa1a50c9"/>
    <ds:schemaRef ds:uri="66066fbb-b60b-4388-9be4-88a7d8d67984"/>
    <ds:schemaRef ds:uri="http://www.w3.org/XML/1998/namespace"/>
    <ds:schemaRef ds:uri="http://purl.org/dc/dcmitype/"/>
  </ds:schemaRefs>
</ds:datastoreItem>
</file>

<file path=customXml/itemProps2.xml><?xml version="1.0" encoding="utf-8"?>
<ds:datastoreItem xmlns:ds="http://schemas.openxmlformats.org/officeDocument/2006/customXml" ds:itemID="{D0F64D4B-B3C9-478D-BCE2-909777636D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066fbb-b60b-4388-9be4-88a7d8d67984"/>
    <ds:schemaRef ds:uri="fc834788-f3b9-4326-86e8-158dfa1a50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4279DBC-1E27-422F-B0D7-07D78AD9F5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blank</Template>
  <TotalTime>85239</TotalTime>
  <Words>1582</Words>
  <Application>Microsoft Office PowerPoint</Application>
  <PresentationFormat>A4 Paper (210x297 mm)</PresentationFormat>
  <Paragraphs>264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blank</vt:lpstr>
      <vt:lpstr>Enrichment Week 2024</vt:lpstr>
      <vt:lpstr>  Enrichment Week 2024</vt:lpstr>
      <vt:lpstr> Enrichment Week 2024</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Enrichment Week 2022</dc:title>
  <dc:creator>Will Matthews</dc:creator>
  <cp:lastModifiedBy>Kerri Moore</cp:lastModifiedBy>
  <cp:revision>53</cp:revision>
  <cp:lastPrinted>2023-10-17T09:38:02Z</cp:lastPrinted>
  <dcterms:created xsi:type="dcterms:W3CDTF">2021-12-01T12:18:06Z</dcterms:created>
  <dcterms:modified xsi:type="dcterms:W3CDTF">2024-06-18T10:45:53Z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0x0101003153615E7271044BA5392655AD04F95E</vt:lpwstr>
  </property>
</Properties>
</file>